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273" r:id="rId6"/>
    <p:sldId id="302" r:id="rId7"/>
    <p:sldId id="306" r:id="rId8"/>
    <p:sldId id="277" r:id="rId9"/>
    <p:sldId id="307" r:id="rId10"/>
    <p:sldId id="313" r:id="rId11"/>
    <p:sldId id="333" r:id="rId12"/>
    <p:sldId id="308" r:id="rId13"/>
    <p:sldId id="314" r:id="rId14"/>
    <p:sldId id="280" r:id="rId15"/>
    <p:sldId id="315" r:id="rId16"/>
    <p:sldId id="310" r:id="rId17"/>
    <p:sldId id="318" r:id="rId18"/>
    <p:sldId id="334" r:id="rId19"/>
    <p:sldId id="336" r:id="rId20"/>
    <p:sldId id="338" r:id="rId21"/>
    <p:sldId id="337" r:id="rId22"/>
    <p:sldId id="319" r:id="rId23"/>
    <p:sldId id="321" r:id="rId24"/>
    <p:sldId id="335" r:id="rId25"/>
    <p:sldId id="324" r:id="rId26"/>
    <p:sldId id="327" r:id="rId27"/>
    <p:sldId id="312" r:id="rId28"/>
    <p:sldId id="290" r:id="rId29"/>
    <p:sldId id="291" r:id="rId30"/>
    <p:sldId id="293" r:id="rId31"/>
    <p:sldId id="294" r:id="rId32"/>
    <p:sldId id="295" r:id="rId33"/>
    <p:sldId id="296" r:id="rId34"/>
    <p:sldId id="332"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57"/>
    <a:srgbClr val="0054A4"/>
    <a:srgbClr val="BCBEC0"/>
    <a:srgbClr val="E6E7E8"/>
    <a:srgbClr val="0063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526" y="-25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08/03/2017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01549" y="885686"/>
            <a:ext cx="8305800" cy="533400"/>
          </a:xfrm>
        </p:spPr>
        <p:txBody>
          <a:bodyPr>
            <a:normAutofit lnSpcReduction="10000"/>
          </a:bodyPr>
          <a:lstStyle/>
          <a:p>
            <a:r>
              <a:rPr lang="en-US" b="1" dirty="0" smtClean="0">
                <a:solidFill>
                  <a:schemeClr val="tx1"/>
                </a:solidFill>
              </a:rPr>
              <a:t>Washoe County Board of Adjustment</a:t>
            </a:r>
          </a:p>
        </p:txBody>
      </p:sp>
      <p:sp>
        <p:nvSpPr>
          <p:cNvPr id="28" name="TextBox 27"/>
          <p:cNvSpPr txBox="1"/>
          <p:nvPr/>
        </p:nvSpPr>
        <p:spPr>
          <a:xfrm>
            <a:off x="1143000" y="152400"/>
            <a:ext cx="8002438" cy="707886"/>
          </a:xfrm>
          <a:prstGeom prst="rect">
            <a:avLst/>
          </a:prstGeom>
          <a:noFill/>
        </p:spPr>
        <p:txBody>
          <a:bodyPr wrap="square" rtlCol="0">
            <a:spAutoFit/>
          </a:bodyPr>
          <a:lstStyle/>
          <a:p>
            <a:r>
              <a:rPr lang="en-US" sz="4000" b="1" dirty="0" smtClean="0">
                <a:solidFill>
                  <a:schemeClr val="bg1"/>
                </a:solidFill>
              </a:rPr>
              <a:t>WSUP17-0007 </a:t>
            </a:r>
            <a:r>
              <a:rPr lang="en-US" sz="3200" b="1" dirty="0" smtClean="0">
                <a:solidFill>
                  <a:schemeClr val="bg1"/>
                </a:solidFill>
              </a:rPr>
              <a:t>(</a:t>
            </a:r>
            <a:r>
              <a:rPr lang="en-US" sz="3200" b="1" dirty="0" smtClean="0">
                <a:solidFill>
                  <a:schemeClr val="bg1"/>
                </a:solidFill>
              </a:rPr>
              <a:t>Star St. Farms Stables</a:t>
            </a:r>
            <a:r>
              <a:rPr lang="en-US" sz="3200" b="1" dirty="0" smtClean="0">
                <a:solidFill>
                  <a:schemeClr val="bg1"/>
                </a:solidFill>
              </a:rPr>
              <a:t>)</a:t>
            </a:r>
            <a:endParaRPr lang="en-US" sz="3200" b="1" dirty="0">
              <a:solidFill>
                <a:schemeClr val="bg1"/>
              </a:solidFill>
            </a:endParaRPr>
          </a:p>
        </p:txBody>
      </p:sp>
      <p:sp>
        <p:nvSpPr>
          <p:cNvPr id="15" name="Subtitle 2"/>
          <p:cNvSpPr txBox="1">
            <a:spLocks/>
          </p:cNvSpPr>
          <p:nvPr/>
        </p:nvSpPr>
        <p:spPr>
          <a:xfrm>
            <a:off x="3040268" y="5486400"/>
            <a:ext cx="3028361"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August 3</a:t>
            </a:r>
            <a:r>
              <a:rPr lang="en-US" b="1" dirty="0" smtClean="0">
                <a:solidFill>
                  <a:schemeClr val="tx1"/>
                </a:solidFill>
              </a:rPr>
              <a:t>, </a:t>
            </a:r>
            <a:r>
              <a:rPr lang="en-US" b="1" dirty="0" smtClean="0">
                <a:solidFill>
                  <a:schemeClr val="tx1"/>
                </a:solidFill>
              </a:rPr>
              <a:t>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7659812" cy="4176183"/>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2133600" cy="707886"/>
          </a:xfrm>
          <a:prstGeom prst="rect">
            <a:avLst/>
          </a:prstGeom>
          <a:noFill/>
        </p:spPr>
        <p:txBody>
          <a:bodyPr wrap="square" rtlCol="0">
            <a:spAutoFit/>
          </a:bodyPr>
          <a:lstStyle/>
          <a:p>
            <a:r>
              <a:rPr lang="en-US" sz="4000" b="1" dirty="0" smtClean="0">
                <a:solidFill>
                  <a:schemeClr val="bg1"/>
                </a:solidFill>
              </a:rPr>
              <a:t>Site Plan</a:t>
            </a:r>
            <a:endParaRPr lang="en-US" sz="4000" b="1" dirty="0">
              <a:solidFill>
                <a:schemeClr val="bg1"/>
              </a:solidFill>
            </a:endParaRPr>
          </a:p>
        </p:txBody>
      </p:sp>
      <p:grpSp>
        <p:nvGrpSpPr>
          <p:cNvPr id="2" name="Group 1"/>
          <p:cNvGrpSpPr/>
          <p:nvPr/>
        </p:nvGrpSpPr>
        <p:grpSpPr>
          <a:xfrm>
            <a:off x="381000" y="990601"/>
            <a:ext cx="7924800" cy="5408930"/>
            <a:chOff x="381000" y="990601"/>
            <a:chExt cx="7924800" cy="5408930"/>
          </a:xfrm>
        </p:grpSpPr>
        <p:pic>
          <p:nvPicPr>
            <p:cNvPr id="9" name="Picture 8"/>
            <p:cNvPicPr/>
            <p:nvPr/>
          </p:nvPicPr>
          <p:blipFill>
            <a:blip r:embed="rId2"/>
            <a:stretch>
              <a:fillRect/>
            </a:stretch>
          </p:blipFill>
          <p:spPr>
            <a:xfrm>
              <a:off x="1600200" y="990601"/>
              <a:ext cx="5943600" cy="5408930"/>
            </a:xfrm>
            <a:prstGeom prst="rect">
              <a:avLst/>
            </a:prstGeom>
            <a:ln w="15875">
              <a:solidFill>
                <a:schemeClr val="accent1"/>
              </a:solidFill>
            </a:ln>
          </p:spPr>
        </p:pic>
        <p:sp>
          <p:nvSpPr>
            <p:cNvPr id="13" name="Rounded Rectangular Callout 12"/>
            <p:cNvSpPr/>
            <p:nvPr/>
          </p:nvSpPr>
          <p:spPr>
            <a:xfrm>
              <a:off x="5029200" y="4572000"/>
              <a:ext cx="1143000" cy="381000"/>
            </a:xfrm>
            <a:prstGeom prst="wedgeRoundRectCallout">
              <a:avLst>
                <a:gd name="adj1" fmla="val -116598"/>
                <a:gd name="adj2" fmla="val -164696"/>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Parking</a:t>
              </a:r>
              <a:endParaRPr lang="en-US" dirty="0">
                <a:solidFill>
                  <a:schemeClr val="tx1"/>
                </a:solidFill>
              </a:endParaRPr>
            </a:p>
          </p:txBody>
        </p:sp>
        <p:sp>
          <p:nvSpPr>
            <p:cNvPr id="14" name="Rounded Rectangular Callout 13"/>
            <p:cNvSpPr/>
            <p:nvPr/>
          </p:nvSpPr>
          <p:spPr>
            <a:xfrm>
              <a:off x="381000" y="1447800"/>
              <a:ext cx="2209800" cy="381000"/>
            </a:xfrm>
            <a:prstGeom prst="wedgeRoundRectCallout">
              <a:avLst>
                <a:gd name="adj1" fmla="val 66023"/>
                <a:gd name="adj2" fmla="val 342255"/>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Riding Arena/Stables</a:t>
              </a:r>
              <a:endParaRPr lang="en-US" dirty="0">
                <a:solidFill>
                  <a:schemeClr val="tx1"/>
                </a:solidFill>
              </a:endParaRPr>
            </a:p>
          </p:txBody>
        </p:sp>
        <p:sp>
          <p:nvSpPr>
            <p:cNvPr id="8" name="Rounded Rectangular Callout 7"/>
            <p:cNvSpPr/>
            <p:nvPr/>
          </p:nvSpPr>
          <p:spPr>
            <a:xfrm>
              <a:off x="609599" y="5943600"/>
              <a:ext cx="1676401" cy="381000"/>
            </a:xfrm>
            <a:prstGeom prst="wedgeRoundRectCallout">
              <a:avLst>
                <a:gd name="adj1" fmla="val 62236"/>
                <a:gd name="adj2" fmla="val -176696"/>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DAD and Barn</a:t>
              </a:r>
              <a:endParaRPr lang="en-US" dirty="0">
                <a:solidFill>
                  <a:schemeClr val="tx1"/>
                </a:solidFill>
              </a:endParaRPr>
            </a:p>
          </p:txBody>
        </p:sp>
        <p:sp>
          <p:nvSpPr>
            <p:cNvPr id="10" name="Rounded Rectangular Callout 9"/>
            <p:cNvSpPr/>
            <p:nvPr/>
          </p:nvSpPr>
          <p:spPr>
            <a:xfrm>
              <a:off x="6629400" y="1219200"/>
              <a:ext cx="1676400" cy="381000"/>
            </a:xfrm>
            <a:prstGeom prst="wedgeRoundRectCallout">
              <a:avLst>
                <a:gd name="adj1" fmla="val -96281"/>
                <a:gd name="adj2" fmla="val 248255"/>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Dwelling</a:t>
              </a:r>
              <a:endParaRPr lang="en-US" dirty="0">
                <a:solidFill>
                  <a:schemeClr val="tx1"/>
                </a:solidFill>
              </a:endParaRPr>
            </a:p>
          </p:txBody>
        </p:sp>
      </p:grpSp>
    </p:spTree>
    <p:extLst>
      <p:ext uri="{BB962C8B-B14F-4D97-AF65-F5344CB8AC3E}">
        <p14:creationId xmlns:p14="http://schemas.microsoft.com/office/powerpoint/2010/main" val="2946831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Arena/Stable Floor </a:t>
            </a:r>
            <a:r>
              <a:rPr lang="en-US" sz="4400" b="1" dirty="0" smtClean="0">
                <a:solidFill>
                  <a:schemeClr val="bg1"/>
                </a:solidFill>
              </a:rPr>
              <a:t>Plan</a:t>
            </a:r>
            <a:endParaRPr lang="en-US" sz="44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183" y="990600"/>
            <a:ext cx="6686550" cy="563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90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7" name="TextBox 6"/>
          <p:cNvSpPr txBox="1"/>
          <p:nvPr/>
        </p:nvSpPr>
        <p:spPr>
          <a:xfrm>
            <a:off x="438150" y="957836"/>
            <a:ext cx="8458200" cy="3317831"/>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Commercial </a:t>
            </a:r>
            <a:r>
              <a:rPr lang="en-US" sz="2800" b="1" dirty="0"/>
              <a:t>stables use </a:t>
            </a:r>
            <a:r>
              <a:rPr lang="en-US" sz="2800" b="1" dirty="0" smtClean="0"/>
              <a:t>type is </a:t>
            </a:r>
            <a:r>
              <a:rPr lang="en-US" sz="2800" b="1" dirty="0"/>
              <a:t>a commercial </a:t>
            </a:r>
            <a:r>
              <a:rPr lang="en-US" sz="2800" b="1" dirty="0" smtClean="0"/>
              <a:t>use </a:t>
            </a:r>
            <a:r>
              <a:rPr lang="en-US" sz="2800" b="1" dirty="0"/>
              <a:t>that is allowed in certain residential regulatory </a:t>
            </a:r>
            <a:r>
              <a:rPr lang="en-US" sz="2800" b="1" dirty="0" smtClean="0"/>
              <a:t>zones  </a:t>
            </a:r>
          </a:p>
          <a:p>
            <a:pPr marL="342900" lvl="0" indent="-342900">
              <a:spcBef>
                <a:spcPct val="20000"/>
              </a:spcBef>
              <a:buFont typeface="Wingdings" pitchFamily="2" charset="2"/>
              <a:buChar char="§"/>
            </a:pPr>
            <a:r>
              <a:rPr lang="en-US" sz="2800" b="1" dirty="0" smtClean="0"/>
              <a:t>The use </a:t>
            </a:r>
            <a:r>
              <a:rPr lang="en-US" sz="2800" b="1" dirty="0"/>
              <a:t>type </a:t>
            </a:r>
            <a:r>
              <a:rPr lang="en-US" sz="2800" b="1" dirty="0" smtClean="0"/>
              <a:t>is classified as </a:t>
            </a:r>
            <a:r>
              <a:rPr lang="en-US" sz="2800" b="1" i="1" dirty="0" smtClean="0"/>
              <a:t>Animal Sales and Services </a:t>
            </a:r>
            <a:r>
              <a:rPr lang="en-US" sz="2800" b="1" dirty="0" smtClean="0"/>
              <a:t>and is defined as follows:</a:t>
            </a:r>
          </a:p>
          <a:p>
            <a:pPr algn="just"/>
            <a:endParaRPr lang="en-US" sz="600" u="sng" dirty="0" smtClean="0"/>
          </a:p>
          <a:p>
            <a:pPr algn="just"/>
            <a:r>
              <a:rPr lang="en-US" sz="2000" b="1" u="sng" dirty="0" smtClean="0"/>
              <a:t>Commercial </a:t>
            </a:r>
            <a:r>
              <a:rPr lang="en-US" sz="2000" b="1" u="sng" dirty="0"/>
              <a:t>Stables.</a:t>
            </a:r>
            <a:r>
              <a:rPr lang="en-US" sz="2000" b="1" dirty="0"/>
              <a:t>  Commercial stables refers to boarding or raising of three (3) or more horses, but excludes horses used primarily for agricultural operations which are classified under animal production.  Typical uses include commercial stables, riding clubs and riding instruction facilities</a:t>
            </a:r>
            <a:r>
              <a:rPr lang="en-US" sz="2000" b="1" dirty="0" smtClean="0"/>
              <a:t>.</a:t>
            </a:r>
          </a:p>
        </p:txBody>
      </p:sp>
      <p:pic>
        <p:nvPicPr>
          <p:cNvPr id="8" name="Picture 7"/>
          <p:cNvPicPr/>
          <p:nvPr/>
        </p:nvPicPr>
        <p:blipFill>
          <a:blip r:embed="rId2"/>
          <a:stretch>
            <a:fillRect/>
          </a:stretch>
        </p:blipFill>
        <p:spPr>
          <a:xfrm>
            <a:off x="1695450" y="4191000"/>
            <a:ext cx="5943600" cy="2276475"/>
          </a:xfrm>
          <a:prstGeom prst="rect">
            <a:avLst/>
          </a:prstGeom>
          <a:ln w="15875">
            <a:solidFill>
              <a:schemeClr val="accent1"/>
            </a:solidFill>
          </a:ln>
        </p:spPr>
      </p:pic>
    </p:spTree>
    <p:extLst>
      <p:ext uri="{BB962C8B-B14F-4D97-AF65-F5344CB8AC3E}">
        <p14:creationId xmlns:p14="http://schemas.microsoft.com/office/powerpoint/2010/main" val="3182870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5" name="TextBox 4"/>
          <p:cNvSpPr txBox="1"/>
          <p:nvPr/>
        </p:nvSpPr>
        <p:spPr>
          <a:xfrm>
            <a:off x="381000" y="991160"/>
            <a:ext cx="8458200" cy="1988237"/>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Setbacks and </a:t>
            </a:r>
            <a:r>
              <a:rPr lang="en-US" sz="2800" b="1" dirty="0" smtClean="0"/>
              <a:t>zoning</a:t>
            </a:r>
            <a:r>
              <a:rPr lang="en-US" sz="2800" b="1" dirty="0" smtClean="0"/>
              <a:t>:</a:t>
            </a:r>
          </a:p>
          <a:p>
            <a:pPr marL="914400" lvl="1" indent="-457200">
              <a:spcBef>
                <a:spcPct val="20000"/>
              </a:spcBef>
              <a:buFont typeface="Courier New" panose="02070309020205020404" pitchFamily="49" charset="0"/>
              <a:buChar char="o"/>
            </a:pPr>
            <a:r>
              <a:rPr lang="en-US" sz="2800" b="1" dirty="0" smtClean="0"/>
              <a:t>All existing structures </a:t>
            </a:r>
            <a:r>
              <a:rPr lang="en-US" sz="2800" b="1" dirty="0" smtClean="0"/>
              <a:t>comply </a:t>
            </a:r>
            <a:r>
              <a:rPr lang="en-US" sz="2800" b="1" dirty="0" smtClean="0"/>
              <a:t>with setbacks</a:t>
            </a:r>
          </a:p>
          <a:p>
            <a:pPr marL="914400" lvl="1" indent="-457200">
              <a:spcBef>
                <a:spcPct val="20000"/>
              </a:spcBef>
              <a:buFont typeface="Courier New" panose="02070309020205020404" pitchFamily="49" charset="0"/>
              <a:buChar char="o"/>
            </a:pPr>
            <a:r>
              <a:rPr lang="en-US" sz="2800" b="1" dirty="0"/>
              <a:t>HDR z</a:t>
            </a:r>
            <a:r>
              <a:rPr lang="en-US" sz="2800" b="1" dirty="0" smtClean="0"/>
              <a:t>oning and </a:t>
            </a:r>
            <a:r>
              <a:rPr lang="en-US" sz="2800" b="1" dirty="0"/>
              <a:t>m</a:t>
            </a:r>
            <a:r>
              <a:rPr lang="en-US" sz="2800" b="1" dirty="0" smtClean="0"/>
              <a:t>ajority of adjacent </a:t>
            </a:r>
            <a:r>
              <a:rPr lang="en-US" sz="2800" b="1" dirty="0" smtClean="0"/>
              <a:t>zoning is also HDR</a:t>
            </a:r>
          </a:p>
        </p:txBody>
      </p:sp>
      <p:pic>
        <p:nvPicPr>
          <p:cNvPr id="6" name="Picture 5"/>
          <p:cNvPicPr/>
          <p:nvPr/>
        </p:nvPicPr>
        <p:blipFill>
          <a:blip r:embed="rId2"/>
          <a:stretch>
            <a:fillRect/>
          </a:stretch>
        </p:blipFill>
        <p:spPr>
          <a:xfrm>
            <a:off x="3048000" y="2548509"/>
            <a:ext cx="4312920" cy="3855720"/>
          </a:xfrm>
          <a:prstGeom prst="rect">
            <a:avLst/>
          </a:prstGeom>
          <a:ln w="19050">
            <a:solidFill>
              <a:schemeClr val="accent1"/>
            </a:solid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05200"/>
            <a:ext cx="969645" cy="1184275"/>
          </a:xfrm>
          <a:prstGeom prst="rect">
            <a:avLst/>
          </a:prstGeom>
          <a:noFill/>
          <a:ln w="15875">
            <a:solidFill>
              <a:schemeClr val="accent1"/>
            </a:solidFill>
          </a:ln>
        </p:spPr>
      </p:pic>
    </p:spTree>
    <p:extLst>
      <p:ext uri="{BB962C8B-B14F-4D97-AF65-F5344CB8AC3E}">
        <p14:creationId xmlns:p14="http://schemas.microsoft.com/office/powerpoint/2010/main" val="237969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5" name="TextBox 4"/>
          <p:cNvSpPr txBox="1"/>
          <p:nvPr/>
        </p:nvSpPr>
        <p:spPr>
          <a:xfrm>
            <a:off x="381000" y="1066800"/>
            <a:ext cx="8458200" cy="4401205"/>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a:t>The main 28,497 square foot stable and riding arena currently </a:t>
            </a:r>
            <a:r>
              <a:rPr lang="en-US" sz="2800" b="1" dirty="0" smtClean="0"/>
              <a:t>contains </a:t>
            </a:r>
            <a:r>
              <a:rPr lang="en-US" sz="2800" b="1" dirty="0"/>
              <a:t>20 </a:t>
            </a:r>
            <a:r>
              <a:rPr lang="en-US" sz="2800" b="1" dirty="0" smtClean="0"/>
              <a:t>stables</a:t>
            </a:r>
          </a:p>
          <a:p>
            <a:pPr marL="342900" lvl="0" indent="-342900">
              <a:spcBef>
                <a:spcPct val="20000"/>
              </a:spcBef>
              <a:buFont typeface="Wingdings" pitchFamily="2" charset="2"/>
              <a:buChar char="§"/>
            </a:pPr>
            <a:r>
              <a:rPr lang="en-US" sz="2800" b="1" dirty="0"/>
              <a:t>The 2 additional, recently </a:t>
            </a:r>
            <a:r>
              <a:rPr lang="en-US" sz="2800" b="1" dirty="0" smtClean="0"/>
              <a:t>constructed barns </a:t>
            </a:r>
            <a:r>
              <a:rPr lang="en-US" sz="2800" b="1" dirty="0"/>
              <a:t>will accommodate 8 boarding stalls each (for 16 total</a:t>
            </a:r>
            <a:r>
              <a:rPr lang="en-US" sz="2800" b="1" dirty="0" smtClean="0"/>
              <a:t>)</a:t>
            </a:r>
          </a:p>
          <a:p>
            <a:pPr marL="342900" lvl="0" indent="-342900">
              <a:spcBef>
                <a:spcPct val="20000"/>
              </a:spcBef>
              <a:buFont typeface="Wingdings" pitchFamily="2" charset="2"/>
              <a:buChar char="§"/>
            </a:pPr>
            <a:r>
              <a:rPr lang="en-US" sz="2800" b="1" dirty="0" smtClean="0"/>
              <a:t>Total of 36 stalls exceeds the requested 34</a:t>
            </a:r>
          </a:p>
          <a:p>
            <a:pPr marL="342900" lvl="0" indent="-342900">
              <a:spcBef>
                <a:spcPct val="20000"/>
              </a:spcBef>
              <a:buFont typeface="Wingdings" pitchFamily="2" charset="2"/>
              <a:buChar char="§"/>
            </a:pPr>
            <a:r>
              <a:rPr lang="en-US" sz="2800" b="1" dirty="0" smtClean="0"/>
              <a:t>Property also includes the owners personal horses</a:t>
            </a:r>
          </a:p>
          <a:p>
            <a:pPr marL="342900" lvl="0" indent="-342900">
              <a:spcBef>
                <a:spcPct val="20000"/>
              </a:spcBef>
              <a:buFont typeface="Wingdings" pitchFamily="2" charset="2"/>
              <a:buChar char="§"/>
            </a:pPr>
            <a:r>
              <a:rPr lang="en-US" sz="2800" b="1" dirty="0" smtClean="0"/>
              <a:t>Number of personal horses present at any one time varies from between 4 to 10 horses (train and sell)</a:t>
            </a:r>
          </a:p>
          <a:p>
            <a:pPr marL="342900" lvl="0" indent="-342900">
              <a:spcBef>
                <a:spcPct val="20000"/>
              </a:spcBef>
              <a:buFont typeface="Wingdings" pitchFamily="2" charset="2"/>
              <a:buChar char="§"/>
            </a:pPr>
            <a:r>
              <a:rPr lang="en-US" sz="2800" b="1" dirty="0" smtClean="0"/>
              <a:t>Condition of approval limiting commercial stalls to 34 </a:t>
            </a:r>
            <a:endParaRPr lang="en-US" sz="2800" b="1" dirty="0" smtClean="0"/>
          </a:p>
        </p:txBody>
      </p:sp>
    </p:spTree>
    <p:extLst>
      <p:ext uri="{BB962C8B-B14F-4D97-AF65-F5344CB8AC3E}">
        <p14:creationId xmlns:p14="http://schemas.microsoft.com/office/powerpoint/2010/main" val="1685087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5" name="TextBox 4"/>
          <p:cNvSpPr txBox="1"/>
          <p:nvPr/>
        </p:nvSpPr>
        <p:spPr>
          <a:xfrm>
            <a:off x="381000" y="1066800"/>
            <a:ext cx="8458200" cy="4265783"/>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a:t>
            </a:r>
            <a:r>
              <a:rPr lang="en-US" sz="3000" b="1" dirty="0"/>
              <a:t>facility will operate 7 days a week </a:t>
            </a:r>
            <a:endParaRPr lang="en-US" sz="3000" b="1" dirty="0" smtClean="0"/>
          </a:p>
          <a:p>
            <a:pPr marL="342900" lvl="0" indent="-342900">
              <a:spcBef>
                <a:spcPct val="20000"/>
              </a:spcBef>
              <a:buFont typeface="Wingdings" pitchFamily="2" charset="2"/>
              <a:buChar char="§"/>
            </a:pPr>
            <a:r>
              <a:rPr lang="en-US" sz="3000" b="1" dirty="0"/>
              <a:t>Planned hours of </a:t>
            </a:r>
            <a:r>
              <a:rPr lang="en-US" sz="3000" b="1" dirty="0" smtClean="0"/>
              <a:t>operation:</a:t>
            </a:r>
          </a:p>
          <a:p>
            <a:pPr marL="914400" lvl="1" indent="-457200">
              <a:spcBef>
                <a:spcPct val="20000"/>
              </a:spcBef>
              <a:buFont typeface="Courier New" panose="02070309020205020404" pitchFamily="49" charset="0"/>
              <a:buChar char="o"/>
            </a:pPr>
            <a:r>
              <a:rPr lang="en-US" sz="2800" b="1" dirty="0" smtClean="0"/>
              <a:t>9 </a:t>
            </a:r>
            <a:r>
              <a:rPr lang="en-US" sz="2800" b="1" dirty="0"/>
              <a:t>a.m. to 7 p.m. during summer, spring and </a:t>
            </a:r>
            <a:r>
              <a:rPr lang="en-US" sz="2800" b="1" dirty="0" smtClean="0"/>
              <a:t>fall;</a:t>
            </a:r>
          </a:p>
          <a:p>
            <a:pPr marL="914400" lvl="1" indent="-457200">
              <a:spcBef>
                <a:spcPct val="20000"/>
              </a:spcBef>
              <a:buFont typeface="Courier New" panose="02070309020205020404" pitchFamily="49" charset="0"/>
              <a:buChar char="o"/>
            </a:pPr>
            <a:r>
              <a:rPr lang="en-US" sz="2800" b="1" dirty="0" smtClean="0"/>
              <a:t>9 </a:t>
            </a:r>
            <a:r>
              <a:rPr lang="en-US" sz="2800" b="1" dirty="0"/>
              <a:t>a.m. to 4:30 p.m. in the </a:t>
            </a:r>
            <a:r>
              <a:rPr lang="en-US" sz="2800" b="1" dirty="0" smtClean="0"/>
              <a:t>winter</a:t>
            </a:r>
          </a:p>
          <a:p>
            <a:pPr marL="342900" lvl="0" indent="-342900">
              <a:spcBef>
                <a:spcPct val="20000"/>
              </a:spcBef>
              <a:buFont typeface="Wingdings" pitchFamily="2" charset="2"/>
              <a:buChar char="§"/>
            </a:pPr>
            <a:r>
              <a:rPr lang="en-US" sz="3000" b="1" dirty="0"/>
              <a:t>T</a:t>
            </a:r>
            <a:r>
              <a:rPr lang="en-US" sz="3000" b="1" dirty="0" smtClean="0"/>
              <a:t>he </a:t>
            </a:r>
            <a:r>
              <a:rPr lang="en-US" sz="3000" b="1" dirty="0"/>
              <a:t>owners/operators live on site continually monitoring and operating the </a:t>
            </a:r>
            <a:r>
              <a:rPr lang="en-US" sz="3000" b="1" dirty="0" smtClean="0"/>
              <a:t>facility</a:t>
            </a:r>
          </a:p>
          <a:p>
            <a:pPr marL="342900" lvl="0" indent="-342900">
              <a:spcBef>
                <a:spcPct val="20000"/>
              </a:spcBef>
              <a:buFont typeface="Wingdings" pitchFamily="2" charset="2"/>
              <a:buChar char="§"/>
            </a:pPr>
            <a:r>
              <a:rPr lang="en-US" sz="3000" b="1" dirty="0" smtClean="0"/>
              <a:t>No outdoor lighting will be used for operations</a:t>
            </a:r>
          </a:p>
          <a:p>
            <a:pPr marL="342900" lvl="0" indent="-342900">
              <a:spcBef>
                <a:spcPct val="20000"/>
              </a:spcBef>
              <a:buFont typeface="Wingdings" pitchFamily="2" charset="2"/>
              <a:buChar char="§"/>
            </a:pPr>
            <a:r>
              <a:rPr lang="en-US" sz="3000" b="1" dirty="0" smtClean="0"/>
              <a:t>Signage is not proposed</a:t>
            </a:r>
          </a:p>
        </p:txBody>
      </p:sp>
    </p:spTree>
    <p:extLst>
      <p:ext uri="{BB962C8B-B14F-4D97-AF65-F5344CB8AC3E}">
        <p14:creationId xmlns:p14="http://schemas.microsoft.com/office/powerpoint/2010/main" val="29151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5" name="TextBox 4"/>
          <p:cNvSpPr txBox="1"/>
          <p:nvPr/>
        </p:nvSpPr>
        <p:spPr>
          <a:xfrm>
            <a:off x="371475" y="1066800"/>
            <a:ext cx="8458200" cy="461664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a:t>I</a:t>
            </a:r>
            <a:r>
              <a:rPr lang="en-US" sz="3000" b="1" dirty="0" smtClean="0"/>
              <a:t>n </a:t>
            </a:r>
            <a:r>
              <a:rPr lang="en-US" sz="3000" b="1" dirty="0"/>
              <a:t>addition to the owner’s training activities and lessons, there will be 2 additional </a:t>
            </a:r>
            <a:r>
              <a:rPr lang="en-US" sz="3000" b="1" dirty="0" smtClean="0"/>
              <a:t>trainers </a:t>
            </a:r>
          </a:p>
          <a:p>
            <a:pPr marL="342900" lvl="0" indent="-342900">
              <a:spcBef>
                <a:spcPct val="20000"/>
              </a:spcBef>
              <a:buFont typeface="Wingdings" pitchFamily="2" charset="2"/>
              <a:buChar char="§"/>
            </a:pPr>
            <a:r>
              <a:rPr lang="en-US" sz="3000" b="1" dirty="0" smtClean="0"/>
              <a:t>This training is conducted Monday </a:t>
            </a:r>
            <a:r>
              <a:rPr lang="en-US" sz="3000" b="1" dirty="0"/>
              <a:t>through </a:t>
            </a:r>
            <a:r>
              <a:rPr lang="en-US" sz="3000" b="1" dirty="0" smtClean="0"/>
              <a:t>Friday  </a:t>
            </a:r>
          </a:p>
          <a:p>
            <a:pPr marL="342900" lvl="0" indent="-342900">
              <a:spcBef>
                <a:spcPct val="20000"/>
              </a:spcBef>
              <a:buFont typeface="Wingdings" pitchFamily="2" charset="2"/>
              <a:buChar char="§"/>
            </a:pPr>
            <a:r>
              <a:rPr lang="en-US" sz="3000" b="1" dirty="0"/>
              <a:t>O</a:t>
            </a:r>
            <a:r>
              <a:rPr lang="en-US" sz="3000" b="1" dirty="0" smtClean="0"/>
              <a:t>wner </a:t>
            </a:r>
            <a:r>
              <a:rPr lang="en-US" sz="3000" b="1" dirty="0"/>
              <a:t>offers periodic “training clinics” to small groups of members only (10 or </a:t>
            </a:r>
            <a:r>
              <a:rPr lang="en-US" sz="3000" b="1" dirty="0" smtClean="0"/>
              <a:t>less – COA)</a:t>
            </a:r>
          </a:p>
          <a:p>
            <a:pPr marL="342900" lvl="0" indent="-342900">
              <a:spcBef>
                <a:spcPct val="20000"/>
              </a:spcBef>
              <a:buFont typeface="Wingdings" pitchFamily="2" charset="2"/>
              <a:buChar char="§"/>
            </a:pPr>
            <a:r>
              <a:rPr lang="en-US" sz="3000" b="1" dirty="0"/>
              <a:t>P</a:t>
            </a:r>
            <a:r>
              <a:rPr lang="en-US" sz="3000" b="1" dirty="0" smtClean="0"/>
              <a:t>articipants compare </a:t>
            </a:r>
            <a:r>
              <a:rPr lang="en-US" sz="3000" b="1" dirty="0"/>
              <a:t>skills against one </a:t>
            </a:r>
            <a:r>
              <a:rPr lang="en-US" sz="3000" b="1" dirty="0" smtClean="0"/>
              <a:t>another</a:t>
            </a:r>
          </a:p>
          <a:p>
            <a:pPr marL="342900" lvl="0" indent="-342900">
              <a:spcBef>
                <a:spcPct val="20000"/>
              </a:spcBef>
              <a:buFont typeface="Wingdings" pitchFamily="2" charset="2"/>
              <a:buChar char="§"/>
            </a:pPr>
            <a:r>
              <a:rPr lang="en-US" sz="3000" b="1" dirty="0" smtClean="0"/>
              <a:t>Clinics are not </a:t>
            </a:r>
            <a:r>
              <a:rPr lang="en-US" sz="3000" b="1" dirty="0"/>
              <a:t>advertised competitions or special events open to large numbers of riders or the public</a:t>
            </a:r>
            <a:endParaRPr lang="en-US" sz="3000" b="1" dirty="0" smtClean="0"/>
          </a:p>
        </p:txBody>
      </p:sp>
    </p:spTree>
    <p:extLst>
      <p:ext uri="{BB962C8B-B14F-4D97-AF65-F5344CB8AC3E}">
        <p14:creationId xmlns:p14="http://schemas.microsoft.com/office/powerpoint/2010/main" val="632862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5" name="TextBox 4"/>
          <p:cNvSpPr txBox="1"/>
          <p:nvPr/>
        </p:nvSpPr>
        <p:spPr>
          <a:xfrm>
            <a:off x="228600" y="940891"/>
            <a:ext cx="8686800" cy="4949047"/>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Animal waste </a:t>
            </a:r>
            <a:r>
              <a:rPr lang="en-US" sz="3000" b="1" dirty="0"/>
              <a:t>and </a:t>
            </a:r>
            <a:r>
              <a:rPr lang="en-US" sz="3000" b="1" dirty="0" smtClean="0"/>
              <a:t>welfare:</a:t>
            </a:r>
          </a:p>
          <a:p>
            <a:pPr marL="914400" lvl="1" indent="-457200">
              <a:spcBef>
                <a:spcPct val="20000"/>
              </a:spcBef>
              <a:buFont typeface="Courier New" panose="02070309020205020404" pitchFamily="49" charset="0"/>
              <a:buChar char="o"/>
            </a:pPr>
            <a:r>
              <a:rPr lang="en-US" sz="2800" b="1" dirty="0" smtClean="0"/>
              <a:t>Manure professionally </a:t>
            </a:r>
            <a:r>
              <a:rPr lang="en-US" sz="2800" b="1" dirty="0"/>
              <a:t>disposed of </a:t>
            </a:r>
            <a:r>
              <a:rPr lang="en-US" sz="2800" b="1" dirty="0" smtClean="0"/>
              <a:t>on weekly basis</a:t>
            </a:r>
          </a:p>
          <a:p>
            <a:pPr marL="914400" lvl="1" indent="-457200">
              <a:spcBef>
                <a:spcPct val="20000"/>
              </a:spcBef>
              <a:buFont typeface="Courier New" panose="02070309020205020404" pitchFamily="49" charset="0"/>
              <a:buChar char="o"/>
            </a:pPr>
            <a:r>
              <a:rPr lang="en-US" sz="2800" b="1" dirty="0"/>
              <a:t>K</a:t>
            </a:r>
            <a:r>
              <a:rPr lang="en-US" sz="2800" b="1" dirty="0" smtClean="0"/>
              <a:t>ept </a:t>
            </a:r>
            <a:r>
              <a:rPr lang="en-US" sz="2800" b="1" dirty="0"/>
              <a:t>in an enclosed dumpster/manure control system that keeps flies and pests to a minimum </a:t>
            </a:r>
            <a:endParaRPr lang="en-US" sz="2800" b="1" dirty="0" smtClean="0"/>
          </a:p>
          <a:p>
            <a:pPr marL="914400" lvl="1" indent="-457200">
              <a:spcBef>
                <a:spcPct val="20000"/>
              </a:spcBef>
              <a:buFont typeface="Courier New" panose="02070309020205020404" pitchFamily="49" charset="0"/>
              <a:buChar char="o"/>
            </a:pPr>
            <a:r>
              <a:rPr lang="en-US" sz="2800" b="1" dirty="0" smtClean="0"/>
              <a:t>No prolonged </a:t>
            </a:r>
            <a:r>
              <a:rPr lang="en-US" sz="2800" b="1" dirty="0"/>
              <a:t>contact with the ground / </a:t>
            </a:r>
            <a:r>
              <a:rPr lang="en-US" sz="2800" b="1" dirty="0" smtClean="0"/>
              <a:t>soil  </a:t>
            </a:r>
          </a:p>
          <a:p>
            <a:pPr marL="914400" lvl="1" indent="-457200">
              <a:spcBef>
                <a:spcPct val="20000"/>
              </a:spcBef>
              <a:buFont typeface="Courier New" panose="02070309020205020404" pitchFamily="49" charset="0"/>
              <a:buChar char="o"/>
            </a:pPr>
            <a:r>
              <a:rPr lang="en-US" sz="2800" b="1" dirty="0" smtClean="0"/>
              <a:t>Dust </a:t>
            </a:r>
            <a:r>
              <a:rPr lang="en-US" sz="2800" b="1" dirty="0"/>
              <a:t>is mitigated by a watering truck, when </a:t>
            </a:r>
            <a:r>
              <a:rPr lang="en-US" sz="2800" b="1" dirty="0" smtClean="0"/>
              <a:t>necessary</a:t>
            </a:r>
            <a:r>
              <a:rPr lang="en-US" sz="2800" b="1" dirty="0"/>
              <a:t> </a:t>
            </a:r>
            <a:r>
              <a:rPr lang="en-US" sz="2800" b="1" dirty="0" smtClean="0"/>
              <a:t>(also recently </a:t>
            </a:r>
            <a:r>
              <a:rPr lang="en-US" sz="2800" b="1" dirty="0"/>
              <a:t>planted pasture </a:t>
            </a:r>
            <a:r>
              <a:rPr lang="en-US" sz="2800" b="1" dirty="0" smtClean="0"/>
              <a:t>grass</a:t>
            </a:r>
          </a:p>
          <a:p>
            <a:pPr marL="914400" lvl="1" indent="-457200">
              <a:spcBef>
                <a:spcPct val="20000"/>
              </a:spcBef>
              <a:buFont typeface="Courier New" panose="02070309020205020404" pitchFamily="49" charset="0"/>
              <a:buChar char="o"/>
            </a:pPr>
            <a:r>
              <a:rPr lang="en-US" sz="2800" b="1" dirty="0"/>
              <a:t>O</a:t>
            </a:r>
            <a:r>
              <a:rPr lang="en-US" sz="2800" b="1" dirty="0" smtClean="0"/>
              <a:t>peration </a:t>
            </a:r>
            <a:r>
              <a:rPr lang="en-US" sz="2800" b="1" dirty="0"/>
              <a:t>is required to obtain and maintain in good standing an annual air quality </a:t>
            </a:r>
            <a:r>
              <a:rPr lang="en-US" sz="2800" b="1" dirty="0" smtClean="0"/>
              <a:t>permit</a:t>
            </a:r>
          </a:p>
          <a:p>
            <a:pPr marL="914400" lvl="1" indent="-457200">
              <a:spcBef>
                <a:spcPct val="20000"/>
              </a:spcBef>
              <a:buFont typeface="Courier New" panose="02070309020205020404" pitchFamily="49" charset="0"/>
              <a:buChar char="o"/>
            </a:pPr>
            <a:r>
              <a:rPr lang="en-US" sz="2800" b="1" dirty="0" smtClean="0"/>
              <a:t>Commercial Animal Welfare permit required</a:t>
            </a:r>
          </a:p>
        </p:txBody>
      </p:sp>
    </p:spTree>
    <p:extLst>
      <p:ext uri="{BB962C8B-B14F-4D97-AF65-F5344CB8AC3E}">
        <p14:creationId xmlns:p14="http://schemas.microsoft.com/office/powerpoint/2010/main" val="1222267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775" y="114300"/>
            <a:ext cx="7448550" cy="769441"/>
          </a:xfrm>
          <a:prstGeom prst="rect">
            <a:avLst/>
          </a:prstGeom>
          <a:noFill/>
        </p:spPr>
        <p:txBody>
          <a:bodyPr wrap="square" rtlCol="0">
            <a:spAutoFit/>
          </a:bodyPr>
          <a:lstStyle/>
          <a:p>
            <a:r>
              <a:rPr lang="en-US" sz="4400" b="1" dirty="0" smtClean="0">
                <a:solidFill>
                  <a:schemeClr val="bg1"/>
                </a:solidFill>
              </a:rPr>
              <a:t>Analysis – Access and Parking</a:t>
            </a:r>
            <a:endParaRPr lang="en-US" sz="4400" b="1" dirty="0">
              <a:solidFill>
                <a:schemeClr val="bg1"/>
              </a:solidFill>
            </a:endParaRPr>
          </a:p>
        </p:txBody>
      </p:sp>
      <p:sp>
        <p:nvSpPr>
          <p:cNvPr id="7" name="TextBox 6"/>
          <p:cNvSpPr txBox="1"/>
          <p:nvPr/>
        </p:nvSpPr>
        <p:spPr>
          <a:xfrm>
            <a:off x="381000" y="1066800"/>
            <a:ext cx="8458200" cy="461664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Primary access to the site is provided </a:t>
            </a:r>
            <a:r>
              <a:rPr lang="en-US" sz="3000" b="1" dirty="0" smtClean="0"/>
              <a:t>by either Andrew Ln or Rhodes Rd. (narrow w/open ditch)</a:t>
            </a:r>
            <a:endParaRPr lang="en-US" sz="3000" b="1" dirty="0" smtClean="0"/>
          </a:p>
          <a:p>
            <a:pPr marL="342900" indent="-342900">
              <a:spcBef>
                <a:spcPct val="20000"/>
              </a:spcBef>
              <a:buFont typeface="Wingdings" pitchFamily="2" charset="2"/>
              <a:buChar char="§"/>
            </a:pPr>
            <a:r>
              <a:rPr lang="en-US" sz="3000" b="1" dirty="0" err="1" smtClean="0"/>
              <a:t>Cantlon</a:t>
            </a:r>
            <a:r>
              <a:rPr lang="en-US" sz="3000" b="1" dirty="0" smtClean="0"/>
              <a:t> R. stems from Rhodes Rd. and only provides access to 4 large parcels</a:t>
            </a:r>
            <a:endParaRPr lang="en-US" sz="3000" b="1" dirty="0" smtClean="0"/>
          </a:p>
          <a:p>
            <a:pPr marL="342900" indent="-342900">
              <a:spcBef>
                <a:spcPct val="20000"/>
              </a:spcBef>
              <a:buFont typeface="Wingdings" pitchFamily="2" charset="2"/>
              <a:buChar char="§"/>
            </a:pPr>
            <a:r>
              <a:rPr lang="en-US" sz="3000" b="1" dirty="0" smtClean="0"/>
              <a:t>Adequate parking exists on site, but is not paved, striped, or lighted</a:t>
            </a:r>
          </a:p>
          <a:p>
            <a:pPr marL="342900" indent="-342900">
              <a:spcBef>
                <a:spcPct val="20000"/>
              </a:spcBef>
              <a:buFont typeface="Wingdings" pitchFamily="2" charset="2"/>
              <a:buChar char="§"/>
            </a:pPr>
            <a:r>
              <a:rPr lang="en-US" sz="3000" b="1" dirty="0" smtClean="0"/>
              <a:t>Applicant is requesting the Board vary code standards (no paving or landscaping – will stripe)</a:t>
            </a:r>
          </a:p>
          <a:p>
            <a:pPr marL="342900" indent="-342900">
              <a:spcBef>
                <a:spcPct val="20000"/>
              </a:spcBef>
              <a:buFont typeface="Wingdings" pitchFamily="2" charset="2"/>
              <a:buChar char="§"/>
            </a:pPr>
            <a:r>
              <a:rPr lang="en-US" sz="3000" b="1" dirty="0" smtClean="0"/>
              <a:t>Handicapped parking/signage will be added (COA)</a:t>
            </a:r>
            <a:endParaRPr lang="en-US" sz="3000" b="1" dirty="0" smtClean="0"/>
          </a:p>
        </p:txBody>
      </p:sp>
    </p:spTree>
    <p:extLst>
      <p:ext uri="{BB962C8B-B14F-4D97-AF65-F5344CB8AC3E}">
        <p14:creationId xmlns:p14="http://schemas.microsoft.com/office/powerpoint/2010/main" val="165400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775" y="114300"/>
            <a:ext cx="7448550" cy="769441"/>
          </a:xfrm>
          <a:prstGeom prst="rect">
            <a:avLst/>
          </a:prstGeom>
          <a:noFill/>
        </p:spPr>
        <p:txBody>
          <a:bodyPr wrap="square" rtlCol="0">
            <a:spAutoFit/>
          </a:bodyPr>
          <a:lstStyle/>
          <a:p>
            <a:r>
              <a:rPr lang="en-US" sz="4400" b="1" dirty="0" smtClean="0">
                <a:solidFill>
                  <a:schemeClr val="bg1"/>
                </a:solidFill>
              </a:rPr>
              <a:t>Analysis – Access and Parking</a:t>
            </a:r>
            <a:endParaRPr lang="en-US" sz="4400" b="1" dirty="0">
              <a:solidFill>
                <a:schemeClr val="bg1"/>
              </a:solidFill>
            </a:endParaRPr>
          </a:p>
        </p:txBody>
      </p:sp>
      <p:pic>
        <p:nvPicPr>
          <p:cNvPr id="8" name="Picture 7"/>
          <p:cNvPicPr/>
          <p:nvPr/>
        </p:nvPicPr>
        <p:blipFill>
          <a:blip r:embed="rId2"/>
          <a:stretch>
            <a:fillRect/>
          </a:stretch>
        </p:blipFill>
        <p:spPr>
          <a:xfrm>
            <a:off x="4099560" y="1600200"/>
            <a:ext cx="5044440" cy="4335780"/>
          </a:xfrm>
          <a:prstGeom prst="rect">
            <a:avLst/>
          </a:prstGeom>
          <a:ln w="19050">
            <a:solidFill>
              <a:schemeClr val="accent1"/>
            </a:solidFill>
          </a:ln>
        </p:spPr>
      </p:pic>
      <p:pic>
        <p:nvPicPr>
          <p:cNvPr id="6" name="Picture 5"/>
          <p:cNvPicPr>
            <a:picLocks noChangeAspect="1"/>
          </p:cNvPicPr>
          <p:nvPr/>
        </p:nvPicPr>
        <p:blipFill>
          <a:blip r:embed="rId3"/>
          <a:stretch>
            <a:fillRect/>
          </a:stretch>
        </p:blipFill>
        <p:spPr>
          <a:xfrm>
            <a:off x="19050" y="1000125"/>
            <a:ext cx="4572000" cy="5148786"/>
          </a:xfrm>
          <a:prstGeom prst="rect">
            <a:avLst/>
          </a:prstGeom>
          <a:ln w="19050">
            <a:solidFill>
              <a:schemeClr val="accent1"/>
            </a:solidFill>
          </a:ln>
        </p:spPr>
      </p:pic>
    </p:spTree>
    <p:extLst>
      <p:ext uri="{BB962C8B-B14F-4D97-AF65-F5344CB8AC3E}">
        <p14:creationId xmlns:p14="http://schemas.microsoft.com/office/powerpoint/2010/main" val="399505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98926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775" y="114300"/>
            <a:ext cx="7448550" cy="769441"/>
          </a:xfrm>
          <a:prstGeom prst="rect">
            <a:avLst/>
          </a:prstGeom>
          <a:noFill/>
        </p:spPr>
        <p:txBody>
          <a:bodyPr wrap="square" rtlCol="0">
            <a:spAutoFit/>
          </a:bodyPr>
          <a:lstStyle/>
          <a:p>
            <a:r>
              <a:rPr lang="en-US" sz="4400" b="1" dirty="0" smtClean="0">
                <a:solidFill>
                  <a:schemeClr val="bg1"/>
                </a:solidFill>
              </a:rPr>
              <a:t>Analysis – Landscaping</a:t>
            </a:r>
            <a:endParaRPr lang="en-US" sz="4400" b="1" dirty="0">
              <a:solidFill>
                <a:schemeClr val="bg1"/>
              </a:solidFill>
            </a:endParaRPr>
          </a:p>
        </p:txBody>
      </p:sp>
      <p:sp>
        <p:nvSpPr>
          <p:cNvPr id="7" name="TextBox 6"/>
          <p:cNvSpPr txBox="1"/>
          <p:nvPr/>
        </p:nvSpPr>
        <p:spPr>
          <a:xfrm>
            <a:off x="381000" y="1143000"/>
            <a:ext cx="8458200" cy="4401205"/>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Required landscaping plan not provided by applicant</a:t>
            </a:r>
          </a:p>
          <a:p>
            <a:pPr marL="342900" lvl="0" indent="-342900">
              <a:spcBef>
                <a:spcPct val="20000"/>
              </a:spcBef>
              <a:buFont typeface="Wingdings" pitchFamily="2" charset="2"/>
              <a:buChar char="§"/>
            </a:pPr>
            <a:r>
              <a:rPr lang="en-US" sz="2800" b="1" dirty="0" smtClean="0"/>
              <a:t>No buffering elements exist (except fence)</a:t>
            </a:r>
            <a:endParaRPr lang="en-US" sz="2800" b="1" dirty="0" smtClean="0"/>
          </a:p>
          <a:p>
            <a:pPr marL="342900" lvl="0" indent="-342900">
              <a:spcBef>
                <a:spcPct val="20000"/>
              </a:spcBef>
              <a:buFont typeface="Wingdings" pitchFamily="2" charset="2"/>
              <a:buChar char="§"/>
            </a:pPr>
            <a:r>
              <a:rPr lang="en-US" sz="2800" b="1" dirty="0" smtClean="0"/>
              <a:t>Significant amount of existing vegetation </a:t>
            </a:r>
            <a:r>
              <a:rPr lang="en-US" sz="2800" b="1" dirty="0" smtClean="0"/>
              <a:t>and grass pasture scattered </a:t>
            </a:r>
            <a:r>
              <a:rPr lang="en-US" sz="2800" b="1" dirty="0" smtClean="0"/>
              <a:t>throughout the </a:t>
            </a:r>
            <a:r>
              <a:rPr lang="en-US" sz="2800" b="1" dirty="0" smtClean="0"/>
              <a:t>site</a:t>
            </a:r>
            <a:endParaRPr lang="en-US" sz="2800" b="1" dirty="0" smtClean="0"/>
          </a:p>
          <a:p>
            <a:pPr marL="342900" indent="-342900">
              <a:spcBef>
                <a:spcPct val="20000"/>
              </a:spcBef>
              <a:buFont typeface="Wingdings" pitchFamily="2" charset="2"/>
              <a:buChar char="§"/>
            </a:pPr>
            <a:r>
              <a:rPr lang="en-US" sz="2800" b="1" dirty="0" smtClean="0"/>
              <a:t>Applicant </a:t>
            </a:r>
            <a:r>
              <a:rPr lang="en-US" sz="2800" b="1" dirty="0"/>
              <a:t>is requesting the Board vary </a:t>
            </a:r>
            <a:r>
              <a:rPr lang="en-US" sz="2800" b="1" dirty="0" smtClean="0"/>
              <a:t>landscaping standards/allow use of existing vegetative elements</a:t>
            </a:r>
          </a:p>
          <a:p>
            <a:pPr marL="342900" indent="-342900">
              <a:spcBef>
                <a:spcPct val="20000"/>
              </a:spcBef>
              <a:buFont typeface="Wingdings" pitchFamily="2" charset="2"/>
              <a:buChar char="§"/>
            </a:pPr>
            <a:r>
              <a:rPr lang="en-US" sz="2800" b="1" dirty="0" smtClean="0"/>
              <a:t>Site is not visible from a public road and is very large</a:t>
            </a:r>
          </a:p>
          <a:p>
            <a:pPr marL="342900" indent="-342900">
              <a:spcBef>
                <a:spcPct val="20000"/>
              </a:spcBef>
              <a:buFont typeface="Wingdings" pitchFamily="2" charset="2"/>
              <a:buChar char="§"/>
            </a:pPr>
            <a:r>
              <a:rPr lang="en-US" sz="2800" b="1" dirty="0" smtClean="0"/>
              <a:t>Applicant proposing to plant trees along perimeter fence spaced 20 feet (COA for north and east line) </a:t>
            </a:r>
            <a:endParaRPr lang="en-US" sz="2800" b="1" dirty="0"/>
          </a:p>
        </p:txBody>
      </p:sp>
    </p:spTree>
    <p:extLst>
      <p:ext uri="{BB962C8B-B14F-4D97-AF65-F5344CB8AC3E}">
        <p14:creationId xmlns:p14="http://schemas.microsoft.com/office/powerpoint/2010/main" val="268597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775" y="114300"/>
            <a:ext cx="7448550" cy="769441"/>
          </a:xfrm>
          <a:prstGeom prst="rect">
            <a:avLst/>
          </a:prstGeom>
          <a:noFill/>
        </p:spPr>
        <p:txBody>
          <a:bodyPr wrap="square" rtlCol="0">
            <a:spAutoFit/>
          </a:bodyPr>
          <a:lstStyle/>
          <a:p>
            <a:r>
              <a:rPr lang="en-US" sz="4400" b="1" dirty="0" smtClean="0">
                <a:solidFill>
                  <a:schemeClr val="bg1"/>
                </a:solidFill>
              </a:rPr>
              <a:t>Analysis – Water and Sewer</a:t>
            </a:r>
            <a:endParaRPr lang="en-US" sz="4400" b="1" dirty="0">
              <a:solidFill>
                <a:schemeClr val="bg1"/>
              </a:solidFill>
            </a:endParaRPr>
          </a:p>
        </p:txBody>
      </p:sp>
      <p:sp>
        <p:nvSpPr>
          <p:cNvPr id="7" name="TextBox 6"/>
          <p:cNvSpPr txBox="1"/>
          <p:nvPr/>
        </p:nvSpPr>
        <p:spPr>
          <a:xfrm>
            <a:off x="381000" y="1066800"/>
            <a:ext cx="8458200" cy="4745915"/>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a:t>The </a:t>
            </a:r>
            <a:r>
              <a:rPr lang="en-US" sz="2800" b="1" dirty="0" smtClean="0"/>
              <a:t>property </a:t>
            </a:r>
            <a:r>
              <a:rPr lang="en-US" sz="2800" b="1" dirty="0" smtClean="0"/>
              <a:t>is served </a:t>
            </a:r>
            <a:r>
              <a:rPr lang="en-US" sz="2800" b="1" dirty="0"/>
              <a:t>by a domestic </a:t>
            </a:r>
            <a:r>
              <a:rPr lang="en-US" sz="2800" b="1" dirty="0" smtClean="0"/>
              <a:t>ground water well </a:t>
            </a:r>
            <a:r>
              <a:rPr lang="en-US" sz="2800" b="1" dirty="0"/>
              <a:t>and a </a:t>
            </a:r>
            <a:r>
              <a:rPr lang="en-US" sz="2800" b="1" dirty="0" smtClean="0"/>
              <a:t>3,000</a:t>
            </a:r>
            <a:r>
              <a:rPr lang="en-US" sz="2800" b="1" dirty="0" smtClean="0"/>
              <a:t> </a:t>
            </a:r>
            <a:r>
              <a:rPr lang="en-US" sz="2800" b="1" dirty="0"/>
              <a:t>gallon septic </a:t>
            </a:r>
            <a:r>
              <a:rPr lang="en-US" sz="2800" b="1" dirty="0" smtClean="0"/>
              <a:t>system</a:t>
            </a:r>
          </a:p>
          <a:p>
            <a:pPr marL="342900" lvl="0" indent="-342900">
              <a:spcBef>
                <a:spcPct val="20000"/>
              </a:spcBef>
              <a:buFont typeface="Wingdings" pitchFamily="2" charset="2"/>
              <a:buChar char="§"/>
            </a:pPr>
            <a:r>
              <a:rPr lang="en-US" sz="2800" b="1" dirty="0" smtClean="0"/>
              <a:t>The operation will require stand-alone ground</a:t>
            </a:r>
            <a:r>
              <a:rPr lang="en-US" sz="2800" b="1" dirty="0" smtClean="0"/>
              <a:t> </a:t>
            </a:r>
            <a:r>
              <a:rPr lang="en-US" sz="2800" b="1" dirty="0" smtClean="0"/>
              <a:t>water rights </a:t>
            </a:r>
            <a:r>
              <a:rPr lang="en-US" sz="2800" b="1" dirty="0" smtClean="0"/>
              <a:t>to support the commercial activities (COA) </a:t>
            </a:r>
            <a:endParaRPr lang="en-US" sz="2800" b="1" dirty="0" smtClean="0"/>
          </a:p>
          <a:p>
            <a:pPr marL="342900" lvl="0" indent="-342900">
              <a:spcBef>
                <a:spcPct val="20000"/>
              </a:spcBef>
              <a:buFont typeface="Wingdings" pitchFamily="2" charset="2"/>
              <a:buChar char="§"/>
            </a:pPr>
            <a:r>
              <a:rPr lang="en-US" sz="2800" b="1" dirty="0" smtClean="0"/>
              <a:t>Amount not yet </a:t>
            </a:r>
            <a:r>
              <a:rPr lang="en-US" sz="2800" b="1" dirty="0" smtClean="0"/>
              <a:t>determined (business license) – proof of </a:t>
            </a:r>
            <a:r>
              <a:rPr lang="en-US" sz="2800" b="1" dirty="0" smtClean="0"/>
              <a:t>held rights </a:t>
            </a:r>
            <a:r>
              <a:rPr lang="en-US" sz="2800" b="1" dirty="0" smtClean="0"/>
              <a:t>to be supplied by applicant</a:t>
            </a:r>
            <a:endParaRPr lang="en-US" sz="2800" b="1" dirty="0" smtClean="0"/>
          </a:p>
          <a:p>
            <a:pPr marL="342900" lvl="0" indent="-342900">
              <a:spcBef>
                <a:spcPct val="20000"/>
              </a:spcBef>
              <a:buFont typeface="Wingdings" pitchFamily="2" charset="2"/>
              <a:buChar char="§"/>
            </a:pPr>
            <a:r>
              <a:rPr lang="en-US" sz="2800" b="1" dirty="0" smtClean="0"/>
              <a:t>Health District comment</a:t>
            </a:r>
            <a:r>
              <a:rPr lang="en-US" sz="2800" b="1" dirty="0" smtClean="0"/>
              <a:t>s regarding adequacy of septic system (NDEP) and water facilities received too late for inclusion as conditions; however,</a:t>
            </a:r>
          </a:p>
          <a:p>
            <a:pPr marL="342900" lvl="0" indent="-342900">
              <a:spcBef>
                <a:spcPct val="20000"/>
              </a:spcBef>
              <a:buFont typeface="Wingdings" pitchFamily="2" charset="2"/>
              <a:buChar char="§"/>
            </a:pPr>
            <a:r>
              <a:rPr lang="en-US" sz="2800" b="1" dirty="0" smtClean="0"/>
              <a:t>Can be addressed during review of business license </a:t>
            </a:r>
            <a:endParaRPr lang="en-US" sz="2800" b="1" dirty="0" smtClean="0"/>
          </a:p>
        </p:txBody>
      </p:sp>
    </p:spTree>
    <p:extLst>
      <p:ext uri="{BB962C8B-B14F-4D97-AF65-F5344CB8AC3E}">
        <p14:creationId xmlns:p14="http://schemas.microsoft.com/office/powerpoint/2010/main" val="3064373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775" y="114300"/>
            <a:ext cx="7448550" cy="769441"/>
          </a:xfrm>
          <a:prstGeom prst="rect">
            <a:avLst/>
          </a:prstGeom>
          <a:noFill/>
        </p:spPr>
        <p:txBody>
          <a:bodyPr wrap="square" rtlCol="0">
            <a:spAutoFit/>
          </a:bodyPr>
          <a:lstStyle/>
          <a:p>
            <a:r>
              <a:rPr lang="en-US" sz="4400" b="1" dirty="0" smtClean="0">
                <a:solidFill>
                  <a:schemeClr val="bg1"/>
                </a:solidFill>
              </a:rPr>
              <a:t>Analysis – Fire and EMS</a:t>
            </a:r>
            <a:endParaRPr lang="en-US" sz="4400" b="1" dirty="0">
              <a:solidFill>
                <a:schemeClr val="bg1"/>
              </a:solidFill>
            </a:endParaRPr>
          </a:p>
        </p:txBody>
      </p:sp>
      <p:sp>
        <p:nvSpPr>
          <p:cNvPr id="7" name="TextBox 6"/>
          <p:cNvSpPr txBox="1"/>
          <p:nvPr/>
        </p:nvSpPr>
        <p:spPr>
          <a:xfrm>
            <a:off x="381000" y="1066800"/>
            <a:ext cx="8458200" cy="461664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Fire requires compliance with the International Wildland Urban Interface Code (Chapter 60)</a:t>
            </a:r>
          </a:p>
          <a:p>
            <a:pPr marL="342900" lvl="0" indent="-342900">
              <a:spcBef>
                <a:spcPct val="20000"/>
              </a:spcBef>
              <a:buFont typeface="Wingdings" pitchFamily="2" charset="2"/>
              <a:buChar char="§"/>
            </a:pPr>
            <a:r>
              <a:rPr lang="en-US" sz="3000" b="1" dirty="0" smtClean="0"/>
              <a:t>Riding arena has a fire sprinkler system</a:t>
            </a:r>
          </a:p>
          <a:p>
            <a:pPr marL="342900" lvl="0" indent="-342900">
              <a:spcBef>
                <a:spcPct val="20000"/>
              </a:spcBef>
              <a:buFont typeface="Wingdings" pitchFamily="2" charset="2"/>
              <a:buChar char="§"/>
            </a:pPr>
            <a:r>
              <a:rPr lang="en-US" sz="3000" b="1" dirty="0" smtClean="0"/>
              <a:t>Property sheltered horses displaced during the Little Valley fire</a:t>
            </a:r>
          </a:p>
          <a:p>
            <a:pPr marL="342900" lvl="0" indent="-342900">
              <a:spcBef>
                <a:spcPct val="20000"/>
              </a:spcBef>
              <a:buFont typeface="Wingdings" pitchFamily="2" charset="2"/>
              <a:buChar char="§"/>
            </a:pPr>
            <a:r>
              <a:rPr lang="en-US" sz="3000" b="1" dirty="0" smtClean="0"/>
              <a:t>Ample trailers and evacuation options in event of wildfire</a:t>
            </a:r>
          </a:p>
          <a:p>
            <a:pPr marL="342900" lvl="0" indent="-342900">
              <a:spcBef>
                <a:spcPct val="20000"/>
              </a:spcBef>
              <a:buFont typeface="Wingdings" pitchFamily="2" charset="2"/>
              <a:buChar char="§"/>
            </a:pPr>
            <a:r>
              <a:rPr lang="en-US" sz="3000" b="1" dirty="0" smtClean="0"/>
              <a:t>EMS reviewed and had no comment based on lack of special events and size of training clinics</a:t>
            </a:r>
            <a:endParaRPr lang="en-US" sz="3000" b="1" dirty="0" smtClean="0"/>
          </a:p>
        </p:txBody>
      </p:sp>
    </p:spTree>
    <p:extLst>
      <p:ext uri="{BB962C8B-B14F-4D97-AF65-F5344CB8AC3E}">
        <p14:creationId xmlns:p14="http://schemas.microsoft.com/office/powerpoint/2010/main" val="4078072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90550" y="912316"/>
            <a:ext cx="8534400" cy="5155257"/>
          </a:xfrm>
          <a:prstGeom prst="rect">
            <a:avLst/>
          </a:prstGeom>
          <a:noFill/>
        </p:spPr>
        <p:txBody>
          <a:bodyPr wrap="square" rtlCol="0">
            <a:spAutoFit/>
          </a:bodyPr>
          <a:lstStyle/>
          <a:p>
            <a:pPr marL="342900" lvl="0" indent="-342900" hangingPunct="0">
              <a:spcBef>
                <a:spcPts val="600"/>
              </a:spcBef>
              <a:spcAft>
                <a:spcPts val="600"/>
              </a:spcAft>
              <a:buFont typeface="Symbol"/>
              <a:buChar char=""/>
            </a:pPr>
            <a:r>
              <a:rPr lang="en-US" b="1" dirty="0">
                <a:ea typeface="Times New Roman"/>
                <a:cs typeface="Arial"/>
              </a:rPr>
              <a:t>Washoe County Community Services Department</a:t>
            </a:r>
            <a:endParaRPr lang="en-US" b="1" dirty="0">
              <a:ea typeface="Times New Roman"/>
              <a:cs typeface="Times New Roman"/>
            </a:endParaRPr>
          </a:p>
          <a:p>
            <a:pPr marL="742950" lvl="1" indent="-285750" hangingPunct="0">
              <a:spcBef>
                <a:spcPts val="600"/>
              </a:spcBef>
              <a:spcAft>
                <a:spcPts val="600"/>
              </a:spcAft>
              <a:buFont typeface="Courier New"/>
              <a:buChar char="o"/>
              <a:tabLst>
                <a:tab pos="914400" algn="l"/>
              </a:tabLst>
            </a:pPr>
            <a:r>
              <a:rPr lang="en-US" b="1" dirty="0">
                <a:ea typeface="Times New Roman"/>
                <a:cs typeface="Arial"/>
              </a:rPr>
              <a:t>Planning and Development Division</a:t>
            </a:r>
            <a:endParaRPr lang="en-US" b="1" dirty="0">
              <a:ea typeface="Times New Roman"/>
              <a:cs typeface="Times New Roman"/>
            </a:endParaRPr>
          </a:p>
          <a:p>
            <a:pPr marL="742950" lvl="1" indent="-285750" hangingPunct="0">
              <a:spcBef>
                <a:spcPts val="600"/>
              </a:spcBef>
              <a:spcAft>
                <a:spcPts val="600"/>
              </a:spcAft>
              <a:buFont typeface="Courier New"/>
              <a:buChar char="o"/>
              <a:tabLst>
                <a:tab pos="914400" algn="l"/>
              </a:tabLst>
            </a:pPr>
            <a:r>
              <a:rPr lang="en-US" b="1" dirty="0">
                <a:ea typeface="Times New Roman"/>
                <a:cs typeface="Arial"/>
              </a:rPr>
              <a:t>Engineering and Capital Projects Division, Land Development</a:t>
            </a:r>
            <a:endParaRPr lang="en-US" b="1" dirty="0">
              <a:ea typeface="Times New Roman"/>
              <a:cs typeface="Times New Roman"/>
            </a:endParaRPr>
          </a:p>
          <a:p>
            <a:pPr marL="742950" lvl="1" indent="-285750" hangingPunct="0">
              <a:spcBef>
                <a:spcPts val="600"/>
              </a:spcBef>
              <a:spcAft>
                <a:spcPts val="600"/>
              </a:spcAft>
              <a:buFont typeface="Courier New"/>
              <a:buChar char="o"/>
              <a:tabLst>
                <a:tab pos="914400" algn="l"/>
              </a:tabLst>
            </a:pPr>
            <a:r>
              <a:rPr lang="en-US" b="1" dirty="0">
                <a:ea typeface="Times New Roman"/>
                <a:cs typeface="Arial"/>
              </a:rPr>
              <a:t>Engineering and Capital Projects Division, Traffic</a:t>
            </a:r>
            <a:endParaRPr lang="en-US" b="1" dirty="0">
              <a:ea typeface="Times New Roman"/>
              <a:cs typeface="Times New Roman"/>
            </a:endParaRPr>
          </a:p>
          <a:p>
            <a:pPr marL="742950" lvl="1" indent="-285750" hangingPunct="0">
              <a:spcBef>
                <a:spcPts val="600"/>
              </a:spcBef>
              <a:spcAft>
                <a:spcPts val="600"/>
              </a:spcAft>
              <a:buFont typeface="Courier New"/>
              <a:buChar char="o"/>
              <a:tabLst>
                <a:tab pos="914400" algn="l"/>
              </a:tabLst>
            </a:pPr>
            <a:r>
              <a:rPr lang="en-US" b="1" dirty="0">
                <a:ea typeface="Times New Roman"/>
                <a:cs typeface="Arial"/>
              </a:rPr>
              <a:t>Water </a:t>
            </a:r>
            <a:r>
              <a:rPr lang="en-US" b="1" dirty="0">
                <a:ea typeface="Times New Roman"/>
                <a:cs typeface="Times New Roman"/>
              </a:rPr>
              <a:t>Management Planner Coordinator</a:t>
            </a:r>
          </a:p>
          <a:p>
            <a:pPr marL="342900" lvl="0" indent="-342900" hangingPunct="0">
              <a:spcBef>
                <a:spcPts val="600"/>
              </a:spcBef>
              <a:spcAft>
                <a:spcPts val="600"/>
              </a:spcAft>
              <a:buFont typeface="Symbol"/>
              <a:buChar char=""/>
            </a:pPr>
            <a:r>
              <a:rPr lang="en-US" b="1" dirty="0">
                <a:ea typeface="Times New Roman"/>
                <a:cs typeface="Arial"/>
              </a:rPr>
              <a:t>Truckee Meadows Fire Protection </a:t>
            </a:r>
            <a:r>
              <a:rPr lang="en-US" b="1" dirty="0" smtClean="0">
                <a:ea typeface="Times New Roman"/>
                <a:cs typeface="Arial"/>
              </a:rPr>
              <a:t>District</a:t>
            </a:r>
            <a:endParaRPr lang="en-US" b="1" dirty="0">
              <a:ea typeface="Times New Roman"/>
              <a:cs typeface="Times New Roman"/>
            </a:endParaRPr>
          </a:p>
          <a:p>
            <a:pPr marL="342900" lvl="0" indent="-342900" hangingPunct="0">
              <a:spcBef>
                <a:spcPts val="600"/>
              </a:spcBef>
              <a:spcAft>
                <a:spcPts val="600"/>
              </a:spcAft>
              <a:buFont typeface="Symbol"/>
              <a:buChar char=""/>
            </a:pPr>
            <a:r>
              <a:rPr lang="en-US" b="1" dirty="0">
                <a:ea typeface="Times New Roman"/>
                <a:cs typeface="Arial"/>
              </a:rPr>
              <a:t>Washoe County Health District </a:t>
            </a:r>
            <a:endParaRPr lang="en-US" b="1" dirty="0">
              <a:ea typeface="Times New Roman"/>
              <a:cs typeface="Times New Roman"/>
            </a:endParaRPr>
          </a:p>
          <a:p>
            <a:pPr marL="742950" lvl="1" indent="-285750" hangingPunct="0">
              <a:spcBef>
                <a:spcPts val="600"/>
              </a:spcBef>
              <a:spcAft>
                <a:spcPts val="600"/>
              </a:spcAft>
              <a:buFont typeface="Courier New"/>
              <a:buChar char="o"/>
              <a:tabLst>
                <a:tab pos="914400" algn="l"/>
              </a:tabLst>
            </a:pPr>
            <a:r>
              <a:rPr lang="en-US" b="1" dirty="0" smtClean="0">
                <a:ea typeface="Times New Roman"/>
                <a:cs typeface="Arial"/>
              </a:rPr>
              <a:t>Emergency </a:t>
            </a:r>
            <a:r>
              <a:rPr lang="en-US" b="1" dirty="0">
                <a:ea typeface="Times New Roman"/>
                <a:cs typeface="Arial"/>
              </a:rPr>
              <a:t>Medical Services Program</a:t>
            </a:r>
            <a:endParaRPr lang="en-US" b="1" dirty="0">
              <a:ea typeface="Times New Roman"/>
              <a:cs typeface="Times New Roman"/>
            </a:endParaRPr>
          </a:p>
          <a:p>
            <a:pPr marL="742950" lvl="1" indent="-285750" hangingPunct="0">
              <a:spcBef>
                <a:spcPts val="600"/>
              </a:spcBef>
              <a:spcAft>
                <a:spcPts val="600"/>
              </a:spcAft>
              <a:buFont typeface="Courier New"/>
              <a:buChar char="o"/>
              <a:tabLst>
                <a:tab pos="914400" algn="l"/>
              </a:tabLst>
            </a:pPr>
            <a:r>
              <a:rPr lang="en-US" b="1" dirty="0">
                <a:ea typeface="Times New Roman"/>
                <a:cs typeface="Arial"/>
              </a:rPr>
              <a:t>Environmental Health Services </a:t>
            </a:r>
            <a:r>
              <a:rPr lang="en-US" b="1" dirty="0" smtClean="0">
                <a:ea typeface="Times New Roman"/>
                <a:cs typeface="Arial"/>
              </a:rPr>
              <a:t>Division</a:t>
            </a:r>
          </a:p>
          <a:p>
            <a:pPr marL="742950" lvl="1" indent="-285750" hangingPunct="0">
              <a:spcBef>
                <a:spcPts val="600"/>
              </a:spcBef>
              <a:spcAft>
                <a:spcPts val="600"/>
              </a:spcAft>
              <a:buFont typeface="Courier New"/>
              <a:buChar char="o"/>
              <a:tabLst>
                <a:tab pos="914400" algn="l"/>
              </a:tabLst>
            </a:pPr>
            <a:r>
              <a:rPr lang="en-US" b="1" dirty="0" smtClean="0">
                <a:ea typeface="Times New Roman"/>
                <a:cs typeface="Arial"/>
              </a:rPr>
              <a:t>Air Quality Management Division</a:t>
            </a:r>
            <a:endParaRPr lang="en-US" b="1" dirty="0">
              <a:ea typeface="Times New Roman"/>
              <a:cs typeface="Times New Roman"/>
            </a:endParaRPr>
          </a:p>
          <a:p>
            <a:pPr marL="342900" indent="-342900" algn="just" hangingPunct="0">
              <a:lnSpc>
                <a:spcPct val="150000"/>
              </a:lnSpc>
              <a:buFont typeface="Symbol"/>
              <a:buChar char=""/>
            </a:pPr>
            <a:r>
              <a:rPr lang="en-US" b="1" dirty="0">
                <a:ea typeface="Times New Roman"/>
                <a:cs typeface="Arial"/>
              </a:rPr>
              <a:t>Regional Animal Services</a:t>
            </a:r>
            <a:endParaRPr lang="en-US" b="1" dirty="0">
              <a:ea typeface="Times New Roman"/>
              <a:cs typeface="Times New Roman"/>
            </a:endParaRPr>
          </a:p>
          <a:p>
            <a:pPr marL="342900" marR="0" lvl="0" indent="-342900" algn="just" hangingPunct="0">
              <a:lnSpc>
                <a:spcPct val="150000"/>
              </a:lnSpc>
              <a:spcBef>
                <a:spcPts val="0"/>
              </a:spcBef>
              <a:spcAft>
                <a:spcPts val="0"/>
              </a:spcAft>
              <a:buFont typeface="Symbol"/>
              <a:buChar char=""/>
            </a:pPr>
            <a:r>
              <a:rPr lang="en-US" b="1" dirty="0" smtClean="0">
                <a:ea typeface="Times New Roman"/>
                <a:cs typeface="Arial"/>
              </a:rPr>
              <a:t>Regional </a:t>
            </a:r>
            <a:r>
              <a:rPr lang="en-US" b="1" dirty="0">
                <a:ea typeface="Times New Roman"/>
                <a:cs typeface="Arial"/>
              </a:rPr>
              <a:t>Transportation </a:t>
            </a:r>
            <a:r>
              <a:rPr lang="en-US" b="1" dirty="0" smtClean="0">
                <a:ea typeface="Times New Roman"/>
                <a:cs typeface="Arial"/>
              </a:rPr>
              <a:t>Commission</a:t>
            </a:r>
            <a:endParaRPr lang="en-US" b="1" dirty="0">
              <a:ea typeface="Times New Roman"/>
              <a:cs typeface="Times New Roman"/>
            </a:endParaRPr>
          </a:p>
        </p:txBody>
      </p:sp>
    </p:spTree>
    <p:extLst>
      <p:ext uri="{BB962C8B-B14F-4D97-AF65-F5344CB8AC3E}">
        <p14:creationId xmlns:p14="http://schemas.microsoft.com/office/powerpoint/2010/main" val="3278972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457200" y="1066800"/>
            <a:ext cx="8305800" cy="4807470"/>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4 of the 12 reviewing agencies provided comments </a:t>
            </a:r>
          </a:p>
          <a:p>
            <a:pPr marL="342900" lvl="0" indent="-342900">
              <a:spcBef>
                <a:spcPct val="20000"/>
              </a:spcBef>
              <a:buFont typeface="Wingdings" pitchFamily="2" charset="2"/>
              <a:buChar char="§"/>
            </a:pPr>
            <a:r>
              <a:rPr lang="en-US" sz="2800" b="1" dirty="0"/>
              <a:t>E</a:t>
            </a:r>
            <a:r>
              <a:rPr lang="en-US" sz="2800" b="1" dirty="0" smtClean="0"/>
              <a:t>ngineering land development, traffic engineering, and RTC had no comment</a:t>
            </a:r>
          </a:p>
          <a:p>
            <a:pPr marL="342900" lvl="0" indent="-342900">
              <a:spcBef>
                <a:spcPct val="20000"/>
              </a:spcBef>
              <a:buFont typeface="Wingdings" pitchFamily="2" charset="2"/>
              <a:buChar char="§"/>
            </a:pPr>
            <a:r>
              <a:rPr lang="en-US" sz="2800" b="1" dirty="0" smtClean="0"/>
              <a:t>Environmental Health comments received too late (address during business license approval) –</a:t>
            </a:r>
          </a:p>
          <a:p>
            <a:pPr marL="914400" lvl="1" indent="-457200">
              <a:spcBef>
                <a:spcPct val="20000"/>
              </a:spcBef>
              <a:buFont typeface="Courier New" panose="02070309020205020404" pitchFamily="49" charset="0"/>
              <a:buChar char="o"/>
            </a:pPr>
            <a:r>
              <a:rPr lang="en-US" sz="2600" b="1" dirty="0" smtClean="0"/>
              <a:t>NDEP approval of septic (commercial use)</a:t>
            </a:r>
          </a:p>
          <a:p>
            <a:pPr marL="914400" lvl="1" indent="-457200">
              <a:spcBef>
                <a:spcPct val="20000"/>
              </a:spcBef>
              <a:buFont typeface="Courier New" panose="02070309020205020404" pitchFamily="49" charset="0"/>
              <a:buChar char="o"/>
            </a:pPr>
            <a:r>
              <a:rPr lang="en-US" sz="2600" b="1" dirty="0" smtClean="0"/>
              <a:t>Number of employees and visitors – water system</a:t>
            </a:r>
          </a:p>
          <a:p>
            <a:pPr marL="914400" lvl="1" indent="-457200">
              <a:spcBef>
                <a:spcPct val="20000"/>
              </a:spcBef>
              <a:buFont typeface="Courier New" panose="02070309020205020404" pitchFamily="49" charset="0"/>
              <a:buChar char="o"/>
            </a:pPr>
            <a:r>
              <a:rPr lang="en-US" sz="2600" b="1" dirty="0" smtClean="0"/>
              <a:t>Waste management plan </a:t>
            </a:r>
            <a:endParaRPr lang="en-US" sz="2600" b="1" dirty="0" smtClean="0"/>
          </a:p>
          <a:p>
            <a:pPr marL="342900" lvl="0" indent="-342900">
              <a:spcBef>
                <a:spcPct val="20000"/>
              </a:spcBef>
              <a:buFont typeface="Wingdings" pitchFamily="2" charset="2"/>
              <a:buChar char="§"/>
            </a:pPr>
            <a:r>
              <a:rPr lang="en-US" sz="2800" b="1" dirty="0" smtClean="0"/>
              <a:t>Conditions of Approval from each agency are </a:t>
            </a:r>
            <a:r>
              <a:rPr lang="en-US" sz="2800" b="1" dirty="0" smtClean="0"/>
              <a:t>attached as Exhibit A to the staff </a:t>
            </a:r>
            <a:r>
              <a:rPr lang="en-US" sz="2800" b="1" dirty="0" smtClean="0"/>
              <a:t>report</a:t>
            </a:r>
            <a:endParaRPr lang="en-US" sz="2800" b="1" dirty="0" smtClean="0"/>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Citizen Advisory Board/Public Comment</a:t>
            </a:r>
            <a:endParaRPr lang="en-US" sz="3600" b="1" dirty="0">
              <a:solidFill>
                <a:schemeClr val="bg1"/>
              </a:solidFill>
            </a:endParaRPr>
          </a:p>
        </p:txBody>
      </p:sp>
      <p:sp>
        <p:nvSpPr>
          <p:cNvPr id="7" name="TextBox 6"/>
          <p:cNvSpPr txBox="1"/>
          <p:nvPr/>
        </p:nvSpPr>
        <p:spPr>
          <a:xfrm>
            <a:off x="381000" y="1066800"/>
            <a:ext cx="8305800" cy="4659737"/>
          </a:xfrm>
          <a:prstGeom prst="rect">
            <a:avLst/>
          </a:prstGeom>
          <a:noFill/>
        </p:spPr>
        <p:txBody>
          <a:bodyPr wrap="square" rtlCol="0">
            <a:spAutoFit/>
          </a:bodyPr>
          <a:lstStyle/>
          <a:p>
            <a:pPr marL="342900" indent="-342900">
              <a:spcBef>
                <a:spcPct val="20000"/>
              </a:spcBef>
              <a:buFont typeface="Wingdings" pitchFamily="2" charset="2"/>
              <a:buChar char="§"/>
            </a:pPr>
            <a:r>
              <a:rPr lang="en-US" sz="2800" b="1" dirty="0" smtClean="0"/>
              <a:t>The </a:t>
            </a:r>
            <a:r>
              <a:rPr lang="en-US" sz="2800" b="1" dirty="0"/>
              <a:t>South Truckee Meadows/Washoe Valley Citizen Advisory Board </a:t>
            </a:r>
            <a:r>
              <a:rPr lang="en-US" sz="2800" b="1" dirty="0" smtClean="0"/>
              <a:t>(STM/WV CAB) voted unanimously to recommend </a:t>
            </a:r>
            <a:r>
              <a:rPr lang="en-US" sz="2800" b="1" dirty="0" smtClean="0"/>
              <a:t>approval</a:t>
            </a:r>
            <a:r>
              <a:rPr lang="en-US" sz="2800" b="1" dirty="0" smtClean="0"/>
              <a:t> </a:t>
            </a:r>
            <a:r>
              <a:rPr lang="en-US" sz="2800" b="1" dirty="0" smtClean="0"/>
              <a:t>of the project </a:t>
            </a:r>
            <a:r>
              <a:rPr lang="en-US" sz="2800" b="1" dirty="0" smtClean="0"/>
              <a:t>(</a:t>
            </a:r>
            <a:r>
              <a:rPr lang="en-US" sz="2800" b="1" dirty="0" smtClean="0"/>
              <a:t>July 13 </a:t>
            </a:r>
            <a:r>
              <a:rPr lang="en-US" sz="2800" b="1" dirty="0" err="1" smtClean="0"/>
              <a:t>mtg</a:t>
            </a:r>
            <a:r>
              <a:rPr lang="en-US" sz="2800" b="1" dirty="0" smtClean="0"/>
              <a:t>)</a:t>
            </a:r>
            <a:endParaRPr lang="en-US" sz="2800" b="1" dirty="0" smtClean="0"/>
          </a:p>
          <a:p>
            <a:pPr marL="342900" indent="-342900">
              <a:spcBef>
                <a:spcPct val="20000"/>
              </a:spcBef>
              <a:buFont typeface="Wingdings" pitchFamily="2" charset="2"/>
              <a:buChar char="§"/>
            </a:pPr>
            <a:r>
              <a:rPr lang="en-US" sz="2800" b="1" dirty="0" smtClean="0"/>
              <a:t>No significant discussion or concerns – CAB minutes attached as Exhibit E</a:t>
            </a:r>
          </a:p>
          <a:p>
            <a:pPr marL="342900" indent="-342900">
              <a:spcBef>
                <a:spcPct val="20000"/>
              </a:spcBef>
              <a:buFont typeface="Wingdings" pitchFamily="2" charset="2"/>
              <a:buChar char="§"/>
            </a:pPr>
            <a:r>
              <a:rPr lang="en-US" sz="2800" b="1" dirty="0" smtClean="0"/>
              <a:t>Staff has received 2 public comments citing concerns about speeding on area roads (by clients going to and from the various stables in the vicinity) – more </a:t>
            </a:r>
          </a:p>
          <a:p>
            <a:pPr marL="342900" indent="-342900">
              <a:spcBef>
                <a:spcPct val="20000"/>
              </a:spcBef>
              <a:buFont typeface="Wingdings" pitchFamily="2" charset="2"/>
              <a:buChar char="§"/>
            </a:pPr>
            <a:r>
              <a:rPr lang="en-US" sz="2800" b="1" dirty="0" smtClean="0"/>
              <a:t>Rhodes Rd. and Andrew Ln. are snow plow routes – speed bumps cannot be installed (Sheriff enforce)</a:t>
            </a:r>
            <a:endParaRPr lang="en-US" sz="2800" b="1" dirty="0" smtClean="0"/>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76687" y="1371600"/>
            <a:ext cx="8382000" cy="366254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solidFill>
                  <a:prstClr val="black"/>
                </a:solidFill>
              </a:rPr>
              <a:t>WCC </a:t>
            </a:r>
            <a:r>
              <a:rPr lang="en-US" sz="3200" b="1" dirty="0">
                <a:solidFill>
                  <a:prstClr val="black"/>
                </a:solidFill>
              </a:rPr>
              <a:t>Section 110.810.30, </a:t>
            </a:r>
            <a:r>
              <a:rPr lang="en-US" sz="3200" b="1" dirty="0" smtClean="0">
                <a:solidFill>
                  <a:prstClr val="black"/>
                </a:solidFill>
              </a:rPr>
              <a:t>Special Use Permit Findings:</a:t>
            </a:r>
          </a:p>
          <a:p>
            <a:pPr marL="971550" lvl="1" indent="-514350">
              <a:spcBef>
                <a:spcPct val="20000"/>
              </a:spcBef>
              <a:buFont typeface="+mj-lt"/>
              <a:buAutoNum type="arabicPeriod"/>
            </a:pPr>
            <a:r>
              <a:rPr lang="en-US" sz="2800" b="1" i="1" dirty="0" smtClean="0">
                <a:solidFill>
                  <a:prstClr val="black"/>
                </a:solidFill>
              </a:rPr>
              <a:t>Consistency </a:t>
            </a:r>
            <a:r>
              <a:rPr lang="en-US" sz="2800" b="1" i="1" dirty="0">
                <a:solidFill>
                  <a:prstClr val="black"/>
                </a:solidFill>
              </a:rPr>
              <a:t>with Master </a:t>
            </a:r>
            <a:r>
              <a:rPr lang="en-US" sz="2800" b="1" i="1" dirty="0" smtClean="0">
                <a:solidFill>
                  <a:prstClr val="black"/>
                </a:solidFill>
              </a:rPr>
              <a:t>Plan</a:t>
            </a:r>
          </a:p>
          <a:p>
            <a:pPr marL="971550" lvl="1" indent="-514350">
              <a:spcBef>
                <a:spcPct val="20000"/>
              </a:spcBef>
              <a:buFont typeface="+mj-lt"/>
              <a:buAutoNum type="arabicPeriod"/>
            </a:pPr>
            <a:r>
              <a:rPr lang="en-US" sz="2800" b="1" i="1" dirty="0" smtClean="0">
                <a:solidFill>
                  <a:prstClr val="black"/>
                </a:solidFill>
              </a:rPr>
              <a:t>Adequate Improvements</a:t>
            </a:r>
          </a:p>
          <a:p>
            <a:pPr marL="971550" lvl="1" indent="-514350">
              <a:spcBef>
                <a:spcPct val="20000"/>
              </a:spcBef>
              <a:buFont typeface="+mj-lt"/>
              <a:buAutoNum type="arabicPeriod"/>
            </a:pPr>
            <a:r>
              <a:rPr lang="en-US" sz="2800" b="1" i="1" dirty="0" smtClean="0">
                <a:solidFill>
                  <a:prstClr val="black"/>
                </a:solidFill>
              </a:rPr>
              <a:t>Site Suitability</a:t>
            </a:r>
          </a:p>
          <a:p>
            <a:pPr marL="971550" lvl="1" indent="-514350">
              <a:spcBef>
                <a:spcPct val="20000"/>
              </a:spcBef>
              <a:buFont typeface="+mj-lt"/>
              <a:buAutoNum type="arabicPeriod"/>
            </a:pPr>
            <a:r>
              <a:rPr lang="en-US" sz="2800" b="1" i="1" dirty="0" smtClean="0">
                <a:solidFill>
                  <a:prstClr val="black"/>
                </a:solidFill>
              </a:rPr>
              <a:t>Issuance </a:t>
            </a:r>
            <a:r>
              <a:rPr lang="en-US" sz="2800" b="1" i="1" dirty="0">
                <a:solidFill>
                  <a:prstClr val="black"/>
                </a:solidFill>
              </a:rPr>
              <a:t>Not </a:t>
            </a:r>
            <a:r>
              <a:rPr lang="en-US" sz="2800" b="1" i="1" dirty="0" smtClean="0">
                <a:solidFill>
                  <a:prstClr val="black"/>
                </a:solidFill>
              </a:rPr>
              <a:t>Detrimental</a:t>
            </a:r>
          </a:p>
          <a:p>
            <a:pPr marL="971550" lvl="1" indent="-514350">
              <a:spcBef>
                <a:spcPct val="20000"/>
              </a:spcBef>
              <a:buFont typeface="+mj-lt"/>
              <a:buAutoNum type="arabicPeriod"/>
            </a:pPr>
            <a:r>
              <a:rPr lang="en-US" sz="2800" b="1" i="1" dirty="0" smtClean="0">
                <a:solidFill>
                  <a:prstClr val="black"/>
                </a:solidFill>
              </a:rPr>
              <a:t>Effect </a:t>
            </a:r>
            <a:r>
              <a:rPr lang="en-US" sz="2800" b="1" i="1" dirty="0">
                <a:solidFill>
                  <a:prstClr val="black"/>
                </a:solidFill>
              </a:rPr>
              <a:t>on Military Installation</a:t>
            </a:r>
            <a:r>
              <a:rPr lang="en-US" sz="2800" b="1" i="1" dirty="0" smtClean="0">
                <a:solidFill>
                  <a:prstClr val="black"/>
                </a:solidFill>
              </a:rPr>
              <a:t>)</a:t>
            </a:r>
            <a:endParaRPr lang="en-US" sz="2800" b="1" i="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447800"/>
            <a:ext cx="8301487" cy="2653034"/>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of required findings is </a:t>
            </a:r>
            <a:r>
              <a:rPr lang="en-US" sz="3200" b="1" dirty="0">
                <a:solidFill>
                  <a:prstClr val="black"/>
                </a:solidFill>
              </a:rPr>
              <a:t>provided in the staff report starting on page </a:t>
            </a:r>
            <a:r>
              <a:rPr lang="en-US" sz="3200" b="1" dirty="0">
                <a:solidFill>
                  <a:prstClr val="black"/>
                </a:solidFill>
              </a:rPr>
              <a:t>1</a:t>
            </a:r>
            <a:r>
              <a:rPr lang="en-US" sz="3200" b="1" dirty="0" smtClean="0">
                <a:solidFill>
                  <a:prstClr val="black"/>
                </a:solidFill>
              </a:rPr>
              <a:t>5</a:t>
            </a:r>
            <a:endParaRPr lang="en-US" sz="3200" b="1" dirty="0">
              <a:solidFill>
                <a:prstClr val="black"/>
              </a:solidFill>
            </a:endParaRPr>
          </a:p>
          <a:p>
            <a:pPr marL="342900" lvl="0" indent="-342900">
              <a:spcBef>
                <a:spcPct val="20000"/>
              </a:spcBef>
              <a:buFont typeface="Wingdings" pitchFamily="2" charset="2"/>
              <a:buChar char="§"/>
            </a:pPr>
            <a:r>
              <a:rPr lang="en-US" sz="3200" b="1" dirty="0">
                <a:solidFill>
                  <a:prstClr val="black"/>
                </a:solidFill>
              </a:rPr>
              <a:t>Staff </a:t>
            </a:r>
            <a:r>
              <a:rPr lang="en-US" sz="3200" b="1" dirty="0" smtClean="0">
                <a:solidFill>
                  <a:prstClr val="black"/>
                </a:solidFill>
              </a:rPr>
              <a:t>is able </a:t>
            </a:r>
            <a:r>
              <a:rPr lang="en-US" sz="3200" b="1" dirty="0">
                <a:solidFill>
                  <a:prstClr val="black"/>
                </a:solidFill>
              </a:rPr>
              <a:t>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 and is therefore recommending </a:t>
            </a:r>
            <a:r>
              <a:rPr lang="en-US" sz="3200" b="1" dirty="0" smtClean="0">
                <a:solidFill>
                  <a:prstClr val="black"/>
                </a:solidFill>
              </a:rPr>
              <a:t>approval</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381001" y="1143000"/>
            <a:ext cx="8382000" cy="4142673"/>
          </a:xfrm>
          <a:prstGeom prst="rect">
            <a:avLst/>
          </a:prstGeom>
          <a:noFill/>
        </p:spPr>
        <p:txBody>
          <a:bodyPr wrap="square" rtlCol="0">
            <a:spAutoFit/>
          </a:bodyPr>
          <a:lstStyle/>
          <a:p>
            <a:pPr marL="457200" indent="-457200">
              <a:spcBef>
                <a:spcPct val="20000"/>
              </a:spcBef>
              <a:buFont typeface="Wingdings" panose="05000000000000000000" pitchFamily="2" charset="2"/>
              <a:buChar char="§"/>
            </a:pPr>
            <a:r>
              <a:rPr lang="en-US" sz="2800" b="1" dirty="0"/>
              <a:t>Those agencies which reviewed the application recommended conditions in support of approval of the project or provided no </a:t>
            </a:r>
            <a:r>
              <a:rPr lang="en-US" sz="2800" b="1" dirty="0" smtClean="0"/>
              <a:t>comments </a:t>
            </a:r>
          </a:p>
          <a:p>
            <a:pPr marL="457200" indent="-457200">
              <a:spcBef>
                <a:spcPct val="20000"/>
              </a:spcBef>
              <a:buFont typeface="Wingdings" panose="05000000000000000000" pitchFamily="2" charset="2"/>
              <a:buChar char="§"/>
            </a:pPr>
            <a:r>
              <a:rPr lang="en-US" sz="2800" b="1" dirty="0" smtClean="0"/>
              <a:t>Staff has not received any complaints about the previous operation of the facility and the use is compatible with other uses in the area</a:t>
            </a:r>
          </a:p>
          <a:p>
            <a:pPr marL="457200" indent="-457200">
              <a:spcBef>
                <a:spcPct val="20000"/>
              </a:spcBef>
              <a:buFont typeface="Wingdings" panose="05000000000000000000" pitchFamily="2" charset="2"/>
              <a:buChar char="§"/>
            </a:pPr>
            <a:r>
              <a:rPr lang="en-US" sz="2800" b="1" dirty="0" smtClean="0"/>
              <a:t>Therefore</a:t>
            </a:r>
            <a:r>
              <a:rPr lang="en-US" sz="2800" b="1" dirty="0"/>
              <a:t>, after a thorough analysis and review, Special Use Permit Case Number WSUP17-0011 is being recommended for approval with conditions.  </a:t>
            </a:r>
            <a:endParaRPr lang="en-US" sz="2800" b="1" dirty="0"/>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381000" y="990600"/>
            <a:ext cx="8479767" cy="4832092"/>
          </a:xfrm>
          <a:prstGeom prst="rect">
            <a:avLst/>
          </a:prstGeom>
          <a:noFill/>
        </p:spPr>
        <p:txBody>
          <a:bodyPr wrap="square" rtlCol="0">
            <a:spAutoFit/>
          </a:bodyPr>
          <a:lstStyle/>
          <a:p>
            <a:pPr>
              <a:spcBef>
                <a:spcPct val="20000"/>
              </a:spcBef>
            </a:pPr>
            <a:r>
              <a:rPr lang="en-US" sz="2800" b="1" dirty="0"/>
              <a:t>I move that, after giving reasoned consideration to the information contained in the staff report and information received during the public hearing, </a:t>
            </a:r>
            <a:r>
              <a:rPr lang="en-US" sz="2800" b="1" dirty="0" smtClean="0"/>
              <a:t>that the </a:t>
            </a:r>
            <a:r>
              <a:rPr lang="en-US" sz="2800" b="1" dirty="0"/>
              <a:t>Washoe County Board of Adjustment approve Special Use Permit Case Number WSUP17-0011, with the Conditions of Approval included as Exhibit A for this </a:t>
            </a:r>
            <a:r>
              <a:rPr lang="en-US" sz="2800" b="1" dirty="0" smtClean="0"/>
              <a:t>matter, including </a:t>
            </a:r>
            <a:r>
              <a:rPr lang="en-US" sz="2800" b="1" dirty="0"/>
              <a:t>the </a:t>
            </a:r>
            <a:r>
              <a:rPr lang="en-US" sz="2800" b="1" dirty="0" smtClean="0"/>
              <a:t>variance </a:t>
            </a:r>
            <a:r>
              <a:rPr lang="en-US" sz="2800" b="1" dirty="0"/>
              <a:t>of landscaping and parking </a:t>
            </a:r>
            <a:r>
              <a:rPr lang="en-US" sz="2800" b="1" dirty="0" smtClean="0"/>
              <a:t>requirements as authorized by 110.810.20(e), </a:t>
            </a:r>
            <a:r>
              <a:rPr lang="en-US" sz="2800" b="1" dirty="0"/>
              <a:t>for Star Street Farms Stables, having made all five findings in accordance with Washoe County Code Section 110.810.30:</a:t>
            </a:r>
            <a:endParaRPr lang="en-US" sz="2800" b="1" dirty="0"/>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4062651"/>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a:t>
            </a:r>
            <a:r>
              <a:rPr lang="en-US" sz="3000" b="1" dirty="0" smtClean="0"/>
              <a:t>9.58</a:t>
            </a:r>
            <a:r>
              <a:rPr lang="en-US" sz="3000" b="1" dirty="0" smtClean="0"/>
              <a:t>-acre </a:t>
            </a:r>
            <a:r>
              <a:rPr lang="en-US" sz="3000" b="1" dirty="0" smtClean="0"/>
              <a:t>subject site is located at the </a:t>
            </a:r>
            <a:r>
              <a:rPr lang="en-US" sz="3000" b="1" dirty="0" smtClean="0"/>
              <a:t>terminus of </a:t>
            </a:r>
            <a:r>
              <a:rPr lang="en-US" sz="3000" b="1" dirty="0" err="1" smtClean="0"/>
              <a:t>Cantlon</a:t>
            </a:r>
            <a:r>
              <a:rPr lang="en-US" sz="3000" b="1" dirty="0" smtClean="0"/>
              <a:t> Ln (dead end cul-de-sac)</a:t>
            </a:r>
            <a:r>
              <a:rPr lang="en-US" sz="3000" b="1" dirty="0" smtClean="0"/>
              <a:t>. </a:t>
            </a:r>
            <a:endParaRPr lang="en-US" sz="3000" b="1" dirty="0" smtClean="0"/>
          </a:p>
          <a:p>
            <a:pPr marL="342900" lvl="0" indent="-342900">
              <a:spcBef>
                <a:spcPct val="20000"/>
              </a:spcBef>
              <a:buFont typeface="Wingdings" pitchFamily="2" charset="2"/>
              <a:buChar char="§"/>
            </a:pPr>
            <a:r>
              <a:rPr lang="en-US" sz="3000" b="1" dirty="0" smtClean="0"/>
              <a:t>A commercial stable has been operating at the site since June of 2001</a:t>
            </a:r>
          </a:p>
          <a:p>
            <a:pPr marL="342900" lvl="0" indent="-342900">
              <a:spcBef>
                <a:spcPct val="20000"/>
              </a:spcBef>
              <a:buFont typeface="Wingdings" pitchFamily="2" charset="2"/>
              <a:buChar char="§"/>
            </a:pPr>
            <a:r>
              <a:rPr lang="en-US" sz="3000" b="1" dirty="0" smtClean="0"/>
              <a:t>Originally approved </a:t>
            </a:r>
            <a:r>
              <a:rPr lang="en-US" sz="3000" b="1" dirty="0"/>
              <a:t>by Administrative Permit case number </a:t>
            </a:r>
            <a:r>
              <a:rPr lang="en-US" sz="3000" b="1" dirty="0" smtClean="0"/>
              <a:t>AP12-8-99</a:t>
            </a:r>
          </a:p>
          <a:p>
            <a:pPr marL="342900" lvl="0" indent="-342900">
              <a:spcBef>
                <a:spcPct val="20000"/>
              </a:spcBef>
              <a:buFont typeface="Wingdings" pitchFamily="2" charset="2"/>
              <a:buChar char="§"/>
            </a:pPr>
            <a:r>
              <a:rPr lang="en-US" sz="3000" b="1" dirty="0" smtClean="0"/>
              <a:t>This AP approval expired </a:t>
            </a:r>
            <a:r>
              <a:rPr lang="en-US" sz="3000" b="1" dirty="0"/>
              <a:t>due to the failure to maintain a business </a:t>
            </a:r>
            <a:r>
              <a:rPr lang="en-US" sz="3000" b="1" dirty="0" smtClean="0"/>
              <a:t>license</a:t>
            </a:r>
            <a:endParaRPr lang="en-US" sz="3000" b="1" dirty="0"/>
          </a:p>
        </p:txBody>
      </p:sp>
    </p:spTree>
    <p:extLst>
      <p:ext uri="{BB962C8B-B14F-4D97-AF65-F5344CB8AC3E}">
        <p14:creationId xmlns:p14="http://schemas.microsoft.com/office/powerpoint/2010/main" val="2656838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6858000" cy="769441"/>
          </a:xfrm>
          <a:prstGeom prst="rect">
            <a:avLst/>
          </a:prstGeom>
          <a:noFill/>
        </p:spPr>
        <p:txBody>
          <a:bodyPr wrap="square" rtlCol="0">
            <a:spAutoFit/>
          </a:bodyPr>
          <a:lstStyle/>
          <a:p>
            <a:pPr algn="ctr"/>
            <a:r>
              <a:rPr lang="en-US" sz="4400" b="1" dirty="0" smtClean="0">
                <a:solidFill>
                  <a:schemeClr val="bg1"/>
                </a:solidFill>
              </a:rPr>
              <a:t>Questions? </a:t>
            </a:r>
            <a:endParaRPr lang="en-US" sz="3600" b="1" i="1" dirty="0">
              <a:solidFill>
                <a:schemeClr val="bg1"/>
              </a:solidFill>
            </a:endParaRPr>
          </a:p>
        </p:txBody>
      </p:sp>
      <p:sp>
        <p:nvSpPr>
          <p:cNvPr id="3" name="Rectangle 2"/>
          <p:cNvSpPr/>
          <p:nvPr/>
        </p:nvSpPr>
        <p:spPr>
          <a:xfrm>
            <a:off x="533400" y="1143000"/>
            <a:ext cx="8229600" cy="4493538"/>
          </a:xfrm>
          <a:prstGeom prst="rect">
            <a:avLst/>
          </a:prstGeom>
        </p:spPr>
        <p:txBody>
          <a:bodyPr wrap="square">
            <a:spAutoFit/>
          </a:bodyPr>
          <a:lstStyle/>
          <a:p>
            <a:r>
              <a:rPr lang="en-US" sz="2600" b="1"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p:txBody>
      </p:sp>
    </p:spTree>
    <p:extLst>
      <p:ext uri="{BB962C8B-B14F-4D97-AF65-F5344CB8AC3E}">
        <p14:creationId xmlns:p14="http://schemas.microsoft.com/office/powerpoint/2010/main" val="383263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43000"/>
            <a:ext cx="8305800" cy="4062651"/>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Under current code, the Commercial Stables use type now requires approval of a SUP (not an AP)</a:t>
            </a:r>
          </a:p>
          <a:p>
            <a:pPr marL="342900" lvl="0" indent="-342900">
              <a:spcBef>
                <a:spcPct val="20000"/>
              </a:spcBef>
              <a:buFont typeface="Wingdings" pitchFamily="2" charset="2"/>
              <a:buChar char="§"/>
            </a:pPr>
            <a:r>
              <a:rPr lang="en-US" sz="3000" b="1" dirty="0"/>
              <a:t>O</a:t>
            </a:r>
            <a:r>
              <a:rPr lang="en-US" sz="3000" b="1" dirty="0" smtClean="0"/>
              <a:t>wner needs approval of a new SUP to re-establish the use / obtain a business license</a:t>
            </a:r>
          </a:p>
          <a:p>
            <a:pPr marL="342900" lvl="0" indent="-342900">
              <a:spcBef>
                <a:spcPct val="20000"/>
              </a:spcBef>
              <a:buFont typeface="Wingdings" pitchFamily="2" charset="2"/>
              <a:buChar char="§"/>
            </a:pPr>
            <a:r>
              <a:rPr lang="en-US" sz="3000" b="1" dirty="0" smtClean="0"/>
              <a:t>The original use </a:t>
            </a:r>
            <a:r>
              <a:rPr lang="en-US" sz="3000" b="1" dirty="0"/>
              <a:t>permit allowed a maximum of 19 horses </a:t>
            </a:r>
            <a:r>
              <a:rPr lang="en-US" sz="3000" b="1" dirty="0" smtClean="0"/>
              <a:t>and </a:t>
            </a:r>
            <a:r>
              <a:rPr lang="en-US" sz="3000" b="1" dirty="0"/>
              <a:t>prohibited special </a:t>
            </a:r>
            <a:r>
              <a:rPr lang="en-US" sz="3000" b="1" dirty="0" smtClean="0"/>
              <a:t>events </a:t>
            </a:r>
          </a:p>
          <a:p>
            <a:pPr marL="342900" lvl="0" indent="-342900">
              <a:spcBef>
                <a:spcPct val="20000"/>
              </a:spcBef>
              <a:buFont typeface="Wingdings" pitchFamily="2" charset="2"/>
              <a:buChar char="§"/>
            </a:pPr>
            <a:r>
              <a:rPr lang="en-US" sz="3000" b="1" dirty="0" smtClean="0"/>
              <a:t>New SUP is requesting to board up </a:t>
            </a:r>
            <a:r>
              <a:rPr lang="en-US" sz="3000" b="1" dirty="0"/>
              <a:t>to 34 horses and </a:t>
            </a:r>
            <a:r>
              <a:rPr lang="en-US" sz="3000" b="1" dirty="0" smtClean="0"/>
              <a:t>host </a:t>
            </a:r>
            <a:r>
              <a:rPr lang="en-US" sz="3000" b="1" dirty="0"/>
              <a:t>small, members only, training </a:t>
            </a:r>
            <a:r>
              <a:rPr lang="en-US" sz="3000" b="1" dirty="0" smtClean="0"/>
              <a:t>clinics</a:t>
            </a:r>
            <a:endParaRPr lang="en-US" sz="3000" b="1" dirty="0" smtClean="0"/>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76250" y="1143000"/>
            <a:ext cx="8305800" cy="461664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Curren</a:t>
            </a:r>
            <a:r>
              <a:rPr lang="en-US" sz="3000" b="1" dirty="0" smtClean="0"/>
              <a:t>t owners purchased the property and stable business in February 2016</a:t>
            </a:r>
          </a:p>
          <a:p>
            <a:pPr marL="342900" lvl="0" indent="-342900">
              <a:spcBef>
                <a:spcPct val="20000"/>
              </a:spcBef>
              <a:buFont typeface="Wingdings" pitchFamily="2" charset="2"/>
              <a:buChar char="§"/>
            </a:pPr>
            <a:r>
              <a:rPr lang="en-US" sz="3000" b="1" dirty="0" smtClean="0"/>
              <a:t>Applicant has been operating a commercial stable business since 2004 (at different location)</a:t>
            </a:r>
          </a:p>
          <a:p>
            <a:pPr marL="342900" lvl="0" indent="-342900">
              <a:spcBef>
                <a:spcPct val="20000"/>
              </a:spcBef>
              <a:buFont typeface="Wingdings" pitchFamily="2" charset="2"/>
              <a:buChar char="§"/>
            </a:pPr>
            <a:r>
              <a:rPr lang="en-US" sz="3000" b="1" dirty="0" smtClean="0"/>
              <a:t>All necessary infrastructure, utilities, and facilities already exist </a:t>
            </a:r>
          </a:p>
          <a:p>
            <a:pPr marL="342900" lvl="0" indent="-342900">
              <a:spcBef>
                <a:spcPct val="20000"/>
              </a:spcBef>
              <a:buFont typeface="Wingdings" pitchFamily="2" charset="2"/>
              <a:buChar char="§"/>
            </a:pPr>
            <a:r>
              <a:rPr lang="en-US" sz="3000" b="1" dirty="0" smtClean="0"/>
              <a:t>No new construction is proposed. </a:t>
            </a:r>
          </a:p>
          <a:p>
            <a:pPr marL="342900" lvl="0" indent="-342900">
              <a:spcBef>
                <a:spcPct val="20000"/>
              </a:spcBef>
              <a:buFont typeface="Wingdings" pitchFamily="2" charset="2"/>
              <a:buChar char="§"/>
            </a:pPr>
            <a:r>
              <a:rPr lang="en-US" sz="3000" b="1" dirty="0" smtClean="0"/>
              <a:t>Several other established commercial stables are operating in the vicinity (one abuts property) </a:t>
            </a:r>
            <a:r>
              <a:rPr lang="en-US" sz="3000" b="1" dirty="0" smtClean="0"/>
              <a:t> </a:t>
            </a:r>
            <a:endParaRPr lang="en-US" sz="3000" b="1" dirty="0"/>
          </a:p>
        </p:txBody>
      </p:sp>
    </p:spTree>
    <p:extLst>
      <p:ext uri="{BB962C8B-B14F-4D97-AF65-F5344CB8AC3E}">
        <p14:creationId xmlns:p14="http://schemas.microsoft.com/office/powerpoint/2010/main" val="2526985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Conditions</a:t>
            </a:r>
            <a:endParaRPr lang="en-US" sz="4400" b="1" dirty="0">
              <a:solidFill>
                <a:schemeClr val="bg1"/>
              </a:solidFill>
            </a:endParaRPr>
          </a:p>
        </p:txBody>
      </p:sp>
      <p:sp>
        <p:nvSpPr>
          <p:cNvPr id="3" name="TextBox 2"/>
          <p:cNvSpPr txBox="1"/>
          <p:nvPr/>
        </p:nvSpPr>
        <p:spPr>
          <a:xfrm>
            <a:off x="476250" y="1066800"/>
            <a:ext cx="8305800" cy="4524315"/>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a:t>The surrounding area is typified by large </a:t>
            </a:r>
            <a:r>
              <a:rPr lang="en-US" sz="3000" b="1" dirty="0" smtClean="0"/>
              <a:t>lot (+10-acre) </a:t>
            </a:r>
            <a:r>
              <a:rPr lang="en-US" sz="3000" b="1" dirty="0"/>
              <a:t>residential uses with irrigated </a:t>
            </a:r>
            <a:r>
              <a:rPr lang="en-US" sz="3000" b="1" dirty="0" smtClean="0"/>
              <a:t>pasture</a:t>
            </a:r>
            <a:endParaRPr lang="en-US" sz="3000" b="1" dirty="0" smtClean="0"/>
          </a:p>
          <a:p>
            <a:pPr marL="342900" lvl="0" indent="-342900">
              <a:spcBef>
                <a:spcPct val="20000"/>
              </a:spcBef>
              <a:buFont typeface="Wingdings" pitchFamily="2" charset="2"/>
              <a:buChar char="§"/>
            </a:pPr>
            <a:r>
              <a:rPr lang="en-US" sz="3000" b="1" dirty="0"/>
              <a:t>E</a:t>
            </a:r>
            <a:r>
              <a:rPr lang="en-US" sz="3000" b="1" dirty="0" smtClean="0"/>
              <a:t>ntire </a:t>
            </a:r>
            <a:r>
              <a:rPr lang="en-US" sz="3000" b="1" dirty="0"/>
              <a:t>perimeter of </a:t>
            </a:r>
            <a:r>
              <a:rPr lang="en-US" sz="3000" b="1" dirty="0" smtClean="0"/>
              <a:t>property </a:t>
            </a:r>
            <a:r>
              <a:rPr lang="en-US" sz="3000" b="1" dirty="0"/>
              <a:t>is enclosed by electrified white vinyl 3 rail equestrian </a:t>
            </a:r>
            <a:r>
              <a:rPr lang="en-US" sz="3000" b="1" dirty="0" smtClean="0"/>
              <a:t>fencing</a:t>
            </a:r>
          </a:p>
          <a:p>
            <a:pPr marL="342900" lvl="0" indent="-342900">
              <a:spcBef>
                <a:spcPct val="20000"/>
              </a:spcBef>
              <a:buFont typeface="Wingdings" pitchFamily="2" charset="2"/>
              <a:buChar char="§"/>
            </a:pPr>
            <a:r>
              <a:rPr lang="en-US" sz="3000" b="1" dirty="0"/>
              <a:t>The property </a:t>
            </a:r>
            <a:r>
              <a:rPr lang="en-US" sz="3000" b="1" dirty="0" smtClean="0"/>
              <a:t>includes </a:t>
            </a:r>
            <a:r>
              <a:rPr lang="en-US" sz="3000" b="1" dirty="0"/>
              <a:t>a legally permitted detached accessory </a:t>
            </a:r>
            <a:r>
              <a:rPr lang="en-US" sz="3000" b="1" dirty="0" smtClean="0"/>
              <a:t>dwelling (DAD) – used as </a:t>
            </a:r>
            <a:r>
              <a:rPr lang="en-US" sz="3000" b="1" dirty="0"/>
              <a:t>a caretakers </a:t>
            </a:r>
            <a:r>
              <a:rPr lang="en-US" sz="3000" b="1" dirty="0" smtClean="0"/>
              <a:t>quarters</a:t>
            </a:r>
          </a:p>
          <a:p>
            <a:pPr marL="342900" lvl="0" indent="-342900">
              <a:spcBef>
                <a:spcPct val="20000"/>
              </a:spcBef>
              <a:buFont typeface="Wingdings" pitchFamily="2" charset="2"/>
              <a:buChar char="§"/>
            </a:pPr>
            <a:r>
              <a:rPr lang="en-US" sz="3000" b="1" dirty="0" smtClean="0"/>
              <a:t>There is no signage advertising the business and no outdoor lighting is used</a:t>
            </a:r>
            <a:endParaRPr lang="en-US" sz="3000" b="1" dirty="0"/>
          </a:p>
        </p:txBody>
      </p:sp>
    </p:spTree>
    <p:extLst>
      <p:ext uri="{BB962C8B-B14F-4D97-AF65-F5344CB8AC3E}">
        <p14:creationId xmlns:p14="http://schemas.microsoft.com/office/powerpoint/2010/main" val="378197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Conditions</a:t>
            </a:r>
            <a:endParaRPr lang="en-US" sz="4400" b="1" dirty="0">
              <a:solidFill>
                <a:schemeClr val="bg1"/>
              </a:solidFill>
            </a:endParaRPr>
          </a:p>
        </p:txBody>
      </p:sp>
      <p:sp>
        <p:nvSpPr>
          <p:cNvPr id="3" name="TextBox 2"/>
          <p:cNvSpPr txBox="1"/>
          <p:nvPr/>
        </p:nvSpPr>
        <p:spPr>
          <a:xfrm>
            <a:off x="466725" y="1143000"/>
            <a:ext cx="8305800" cy="4395049"/>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a:t>Existing </a:t>
            </a:r>
            <a:r>
              <a:rPr lang="en-US" sz="3000" b="1" dirty="0" smtClean="0"/>
              <a:t>facilities </a:t>
            </a:r>
            <a:r>
              <a:rPr lang="en-US" sz="3000" b="1" dirty="0"/>
              <a:t>at the site </a:t>
            </a:r>
            <a:r>
              <a:rPr lang="en-US" sz="3000" b="1" dirty="0" smtClean="0"/>
              <a:t>include: </a:t>
            </a:r>
          </a:p>
          <a:p>
            <a:pPr marL="914400" lvl="1" indent="-457200">
              <a:spcBef>
                <a:spcPct val="20000"/>
              </a:spcBef>
              <a:buFont typeface="Courier New" panose="02070309020205020404" pitchFamily="49" charset="0"/>
              <a:buChar char="o"/>
            </a:pPr>
            <a:r>
              <a:rPr lang="en-US" sz="2600" b="1" dirty="0" smtClean="0"/>
              <a:t>28,497 </a:t>
            </a:r>
            <a:r>
              <a:rPr lang="en-US" sz="2600" b="1" dirty="0"/>
              <a:t>square foot stable and riding </a:t>
            </a:r>
            <a:r>
              <a:rPr lang="en-US" sz="2600" b="1" dirty="0" smtClean="0"/>
              <a:t>arena;</a:t>
            </a:r>
          </a:p>
          <a:p>
            <a:pPr marL="914400" lvl="1" indent="-457200">
              <a:spcBef>
                <a:spcPct val="20000"/>
              </a:spcBef>
              <a:buFont typeface="Courier New" panose="02070309020205020404" pitchFamily="49" charset="0"/>
              <a:buChar char="o"/>
            </a:pPr>
            <a:r>
              <a:rPr lang="en-US" sz="2600" b="1" dirty="0" smtClean="0"/>
              <a:t>2,720 </a:t>
            </a:r>
            <a:r>
              <a:rPr lang="en-US" sz="2600" b="1" dirty="0"/>
              <a:t>square foot </a:t>
            </a:r>
            <a:r>
              <a:rPr lang="en-US" sz="2600" b="1" dirty="0" smtClean="0"/>
              <a:t>barn/stable;</a:t>
            </a:r>
          </a:p>
          <a:p>
            <a:pPr marL="914400" lvl="1" indent="-457200">
              <a:spcBef>
                <a:spcPct val="20000"/>
              </a:spcBef>
              <a:buFont typeface="Courier New" panose="02070309020205020404" pitchFamily="49" charset="0"/>
              <a:buChar char="o"/>
            </a:pPr>
            <a:r>
              <a:rPr lang="en-US" sz="2600" b="1" dirty="0" smtClean="0"/>
              <a:t>2,040 </a:t>
            </a:r>
            <a:r>
              <a:rPr lang="en-US" sz="2600" b="1" dirty="0"/>
              <a:t>square foot </a:t>
            </a:r>
            <a:r>
              <a:rPr lang="en-US" sz="2600" b="1" dirty="0" smtClean="0"/>
              <a:t>barn/stable; </a:t>
            </a:r>
          </a:p>
          <a:p>
            <a:pPr marL="914400" lvl="1" indent="-457200">
              <a:spcBef>
                <a:spcPct val="20000"/>
              </a:spcBef>
              <a:buFont typeface="Courier New" panose="02070309020205020404" pitchFamily="49" charset="0"/>
              <a:buChar char="o"/>
            </a:pPr>
            <a:r>
              <a:rPr lang="en-US" sz="2600" b="1" dirty="0" smtClean="0"/>
              <a:t>an </a:t>
            </a:r>
            <a:r>
              <a:rPr lang="en-US" sz="2600" b="1" dirty="0"/>
              <a:t>open air riding </a:t>
            </a:r>
            <a:r>
              <a:rPr lang="en-US" sz="2600" b="1" dirty="0" smtClean="0"/>
              <a:t>arena;</a:t>
            </a:r>
          </a:p>
          <a:p>
            <a:pPr marL="914400" lvl="1" indent="-457200">
              <a:spcBef>
                <a:spcPct val="20000"/>
              </a:spcBef>
              <a:buFont typeface="Courier New" panose="02070309020205020404" pitchFamily="49" charset="0"/>
              <a:buChar char="o"/>
            </a:pPr>
            <a:r>
              <a:rPr lang="en-US" sz="2600" b="1" dirty="0" smtClean="0"/>
              <a:t>a </a:t>
            </a:r>
            <a:r>
              <a:rPr lang="en-US" sz="2600" b="1" dirty="0"/>
              <a:t>68 foot diameter pole electric horse </a:t>
            </a:r>
            <a:r>
              <a:rPr lang="en-US" sz="2600" b="1" dirty="0" smtClean="0"/>
              <a:t>walker;</a:t>
            </a:r>
          </a:p>
          <a:p>
            <a:pPr marL="914400" lvl="1" indent="-457200">
              <a:spcBef>
                <a:spcPct val="20000"/>
              </a:spcBef>
              <a:buFont typeface="Courier New" panose="02070309020205020404" pitchFamily="49" charset="0"/>
              <a:buChar char="o"/>
            </a:pPr>
            <a:r>
              <a:rPr lang="en-US" sz="2600" b="1" dirty="0" smtClean="0"/>
              <a:t>various </a:t>
            </a:r>
            <a:r>
              <a:rPr lang="en-US" sz="2600" b="1" dirty="0"/>
              <a:t>fenced </a:t>
            </a:r>
            <a:r>
              <a:rPr lang="en-US" sz="2600" b="1" dirty="0" smtClean="0"/>
              <a:t>turn-out </a:t>
            </a:r>
            <a:r>
              <a:rPr lang="en-US" sz="2600" b="1" dirty="0"/>
              <a:t>pasture areas </a:t>
            </a:r>
            <a:r>
              <a:rPr lang="en-US" sz="2600" b="1" dirty="0" smtClean="0"/>
              <a:t>with shelters;</a:t>
            </a:r>
          </a:p>
          <a:p>
            <a:pPr marL="914400" lvl="1" indent="-457200">
              <a:spcBef>
                <a:spcPct val="20000"/>
              </a:spcBef>
              <a:buFont typeface="Courier New" panose="02070309020205020404" pitchFamily="49" charset="0"/>
              <a:buChar char="o"/>
            </a:pPr>
            <a:r>
              <a:rPr lang="en-US" sz="2600" b="1" dirty="0"/>
              <a:t>t</a:t>
            </a:r>
            <a:r>
              <a:rPr lang="en-US" sz="2600" b="1" dirty="0" smtClean="0"/>
              <a:t>raining/rehabilitation areas; and,</a:t>
            </a:r>
          </a:p>
          <a:p>
            <a:pPr marL="914400" lvl="1" indent="-457200">
              <a:spcBef>
                <a:spcPct val="20000"/>
              </a:spcBef>
              <a:buFont typeface="Courier New" panose="02070309020205020404" pitchFamily="49" charset="0"/>
              <a:buChar char="o"/>
            </a:pPr>
            <a:r>
              <a:rPr lang="en-US" sz="2600" b="1" dirty="0" smtClean="0"/>
              <a:t>a </a:t>
            </a:r>
            <a:r>
              <a:rPr lang="en-US" sz="2600" b="1" dirty="0"/>
              <a:t>small office and meeting room with one </a:t>
            </a:r>
            <a:r>
              <a:rPr lang="en-US" sz="2600" b="1" dirty="0" smtClean="0"/>
              <a:t>bathroom</a:t>
            </a:r>
          </a:p>
        </p:txBody>
      </p:sp>
    </p:spTree>
    <p:extLst>
      <p:ext uri="{BB962C8B-B14F-4D97-AF65-F5344CB8AC3E}">
        <p14:creationId xmlns:p14="http://schemas.microsoft.com/office/powerpoint/2010/main" val="189934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Conditions</a:t>
            </a:r>
            <a:endParaRPr lang="en-US" sz="4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6313"/>
            <a:ext cx="9144000" cy="4985373"/>
          </a:xfrm>
          <a:prstGeom prst="rect">
            <a:avLst/>
          </a:prstGeom>
        </p:spPr>
      </p:pic>
    </p:spTree>
    <p:extLst>
      <p:ext uri="{BB962C8B-B14F-4D97-AF65-F5344CB8AC3E}">
        <p14:creationId xmlns:p14="http://schemas.microsoft.com/office/powerpoint/2010/main" val="171292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Conditions</a:t>
            </a:r>
            <a:endParaRPr lang="en-US" sz="4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4286"/>
            <a:ext cx="9144000" cy="4309428"/>
          </a:xfrm>
          <a:prstGeom prst="rect">
            <a:avLst/>
          </a:prstGeom>
        </p:spPr>
      </p:pic>
    </p:spTree>
    <p:extLst>
      <p:ext uri="{BB962C8B-B14F-4D97-AF65-F5344CB8AC3E}">
        <p14:creationId xmlns:p14="http://schemas.microsoft.com/office/powerpoint/2010/main" val="65691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sharepoint/v3/fields"/>
    <ds:schemaRef ds:uri="CEA9126C-A9B1-4F4A-855C-DD0F845697D2"/>
    <ds:schemaRef ds:uri="http://purl.org/dc/elements/1.1/"/>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1872</TotalTime>
  <Words>1575</Words>
  <Application>Microsoft Office PowerPoint</Application>
  <PresentationFormat>On-screen Show (4:3)</PresentationFormat>
  <Paragraphs>151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Giesinger, Chad</cp:lastModifiedBy>
  <cp:revision>131</cp:revision>
  <cp:lastPrinted>2014-10-07T22:54:33Z</cp:lastPrinted>
  <dcterms:created xsi:type="dcterms:W3CDTF">2015-09-25T21:46:02Z</dcterms:created>
  <dcterms:modified xsi:type="dcterms:W3CDTF">2017-08-03T19:50:35Z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